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8" r:id="rId6"/>
    <p:sldId id="315" r:id="rId7"/>
    <p:sldId id="267" r:id="rId8"/>
    <p:sldId id="265" r:id="rId9"/>
    <p:sldId id="289" r:id="rId10"/>
    <p:sldId id="293" r:id="rId11"/>
    <p:sldId id="314" r:id="rId12"/>
    <p:sldId id="306" r:id="rId13"/>
    <p:sldId id="327" r:id="rId14"/>
    <p:sldId id="305" r:id="rId15"/>
    <p:sldId id="307" r:id="rId16"/>
    <p:sldId id="316" r:id="rId17"/>
    <p:sldId id="303" r:id="rId18"/>
    <p:sldId id="317" r:id="rId19"/>
    <p:sldId id="318" r:id="rId20"/>
    <p:sldId id="319" r:id="rId21"/>
    <p:sldId id="320" r:id="rId22"/>
    <p:sldId id="321" r:id="rId23"/>
    <p:sldId id="322" r:id="rId24"/>
    <p:sldId id="323" r:id="rId25"/>
    <p:sldId id="324" r:id="rId26"/>
    <p:sldId id="325" r:id="rId27"/>
    <p:sldId id="326" r:id="rId28"/>
    <p:sldId id="310" r:id="rId29"/>
    <p:sldId id="312" r:id="rId30"/>
    <p:sldId id="313" r:id="rId31"/>
    <p:sldId id="263" r:id="rId32"/>
    <p:sldId id="299" r:id="rId33"/>
    <p:sldId id="309" r:id="rId34"/>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de stijl te bewerken</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83284890-85D2-4D7B-8EF5-15A9C1DB8F42}" type="datetimeFigureOut">
              <a:rPr lang="en-US" dirty="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dirty="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6764DA5-CD3D-4590-A511-FCD3BC7A793E}" type="datetimeFigureOut">
              <a:rPr lang="en-US" dirty="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2F5661D-6934-4B32-B92C-470368BF1EC6}" type="datetimeFigureOut">
              <a:rPr lang="en-US" dirty="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de stijl te bewerken</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1/16/2019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E548D31E-DCDA-41A7-9C67-C4B11B94D21D}" type="datetimeFigureOut">
              <a:rPr lang="en-US" dirty="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B3762C0-B258-48F1-ADE6-176B4174CCDD}" type="datetimeFigureOut">
              <a:rPr lang="en-US" dirty="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677919A6-33EB-49BD-A62F-1FA56B9F9712}" type="datetimeFigureOut">
              <a:rPr lang="en-US" dirty="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DA16AA21-1863-4931-97CB-99D0A168701B}" type="datetimeFigureOut">
              <a:rPr lang="en-US" dirty="0"/>
              <a:t>1/16/2019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772C379-9A7C-4C87-A116-CBE9F58B04C5}" type="datetimeFigureOut">
              <a:rPr lang="en-US" dirty="0"/>
              <a:t>1/16/2019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1/16/2019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bNF9QNEQLA" TargetMode="External"/><Relationship Id="rId2" Type="http://schemas.openxmlformats.org/officeDocument/2006/relationships/hyperlink" Target="https://www.youtube.com/watch?v=3QvCuV8xkC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Observatie%20vb.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observeren</a:t>
            </a:r>
            <a:endParaRPr lang="nl-NL" dirty="0"/>
          </a:p>
        </p:txBody>
      </p:sp>
      <p:sp>
        <p:nvSpPr>
          <p:cNvPr id="3" name="Ondertitel 2"/>
          <p:cNvSpPr>
            <a:spLocks noGrp="1"/>
          </p:cNvSpPr>
          <p:nvPr>
            <p:ph type="subTitle" idx="1"/>
          </p:nvPr>
        </p:nvSpPr>
        <p:spPr>
          <a:xfrm>
            <a:off x="1069848" y="4389120"/>
            <a:ext cx="7891272" cy="1650436"/>
          </a:xfrm>
        </p:spPr>
        <p:txBody>
          <a:bodyPr>
            <a:normAutofit/>
          </a:bodyPr>
          <a:lstStyle/>
          <a:p>
            <a:endParaRPr lang="nl-NL" dirty="0"/>
          </a:p>
        </p:txBody>
      </p:sp>
    </p:spTree>
    <p:extLst>
      <p:ext uri="{BB962C8B-B14F-4D97-AF65-F5344CB8AC3E}">
        <p14:creationId xmlns:p14="http://schemas.microsoft.com/office/powerpoint/2010/main" val="8215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Optische illusies </a:t>
            </a:r>
            <a:endParaRPr lang="nl-NL" dirty="0"/>
          </a:p>
        </p:txBody>
      </p:sp>
      <p:pic>
        <p:nvPicPr>
          <p:cNvPr id="4" name="Tijdelijke aanduiding voor inhoud 3" descr="File:Facevase.pn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3817951" cy="3673158"/>
          </a:xfrm>
        </p:spPr>
      </p:pic>
      <p:pic>
        <p:nvPicPr>
          <p:cNvPr id="5" name="Afbeelding 4" descr="Perché l'illusione del coniglio e dell'anatra non di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248" y="2093976"/>
            <a:ext cx="5715000" cy="3190875"/>
          </a:xfrm>
          <a:prstGeom prst="rect">
            <a:avLst/>
          </a:prstGeom>
        </p:spPr>
      </p:pic>
    </p:spTree>
    <p:extLst>
      <p:ext uri="{BB962C8B-B14F-4D97-AF65-F5344CB8AC3E}">
        <p14:creationId xmlns:p14="http://schemas.microsoft.com/office/powerpoint/2010/main" val="1357994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Emoties aflezen</a:t>
            </a:r>
            <a:br>
              <a:rPr lang="nl-NL" dirty="0" smtClean="0"/>
            </a:br>
            <a:r>
              <a:rPr lang="nl-NL" dirty="0" smtClean="0"/>
              <a:t> </a:t>
            </a:r>
            <a:endParaRPr lang="nl-NL" dirty="0"/>
          </a:p>
        </p:txBody>
      </p:sp>
      <p:pic>
        <p:nvPicPr>
          <p:cNvPr id="4" name="Afbeelding 3"/>
          <p:cNvPicPr>
            <a:picLocks noChangeAspect="1"/>
          </p:cNvPicPr>
          <p:nvPr/>
        </p:nvPicPr>
        <p:blipFill>
          <a:blip r:embed="rId2"/>
          <a:stretch>
            <a:fillRect/>
          </a:stretch>
        </p:blipFill>
        <p:spPr>
          <a:xfrm>
            <a:off x="1069848" y="1807300"/>
            <a:ext cx="5232981" cy="4526529"/>
          </a:xfrm>
          <a:prstGeom prst="rect">
            <a:avLst/>
          </a:prstGeom>
        </p:spPr>
      </p:pic>
      <p:sp>
        <p:nvSpPr>
          <p:cNvPr id="5" name="Rechthoek 4"/>
          <p:cNvSpPr/>
          <p:nvPr/>
        </p:nvSpPr>
        <p:spPr>
          <a:xfrm>
            <a:off x="6455229" y="1770810"/>
            <a:ext cx="4321628" cy="2585323"/>
          </a:xfrm>
          <a:prstGeom prst="rect">
            <a:avLst/>
          </a:prstGeom>
        </p:spPr>
        <p:txBody>
          <a:bodyPr wrap="square">
            <a:spAutoFit/>
          </a:bodyPr>
          <a:lstStyle/>
          <a:p>
            <a:r>
              <a:rPr lang="nl-NL" dirty="0"/>
              <a:t>De zes basisemoties volgens </a:t>
            </a:r>
            <a:r>
              <a:rPr lang="nl-NL" dirty="0" smtClean="0"/>
              <a:t>Paul </a:t>
            </a:r>
            <a:r>
              <a:rPr lang="nl-NL" dirty="0" err="1" smtClean="0"/>
              <a:t>Ekman</a:t>
            </a:r>
            <a:r>
              <a:rPr lang="nl-NL" dirty="0"/>
              <a:t>: </a:t>
            </a:r>
            <a:endParaRPr lang="nl-NL" dirty="0" smtClean="0"/>
          </a:p>
          <a:p>
            <a:endParaRPr lang="nl-NL" dirty="0" smtClean="0"/>
          </a:p>
          <a:p>
            <a:r>
              <a:rPr lang="nl-NL" dirty="0" smtClean="0"/>
              <a:t>1.boosheid</a:t>
            </a:r>
            <a:r>
              <a:rPr lang="nl-NL" dirty="0"/>
              <a:t>, </a:t>
            </a:r>
            <a:endParaRPr lang="nl-NL" dirty="0" smtClean="0"/>
          </a:p>
          <a:p>
            <a:r>
              <a:rPr lang="nl-NL" dirty="0" smtClean="0"/>
              <a:t>2.angst</a:t>
            </a:r>
            <a:r>
              <a:rPr lang="nl-NL" dirty="0"/>
              <a:t>, </a:t>
            </a:r>
            <a:endParaRPr lang="nl-NL" dirty="0" smtClean="0"/>
          </a:p>
          <a:p>
            <a:r>
              <a:rPr lang="nl-NL" dirty="0" smtClean="0"/>
              <a:t>3.walging</a:t>
            </a:r>
            <a:r>
              <a:rPr lang="nl-NL" dirty="0"/>
              <a:t>, </a:t>
            </a:r>
            <a:endParaRPr lang="nl-NL" dirty="0" smtClean="0"/>
          </a:p>
          <a:p>
            <a:r>
              <a:rPr lang="nl-NL" dirty="0" smtClean="0"/>
              <a:t>4.verbazing</a:t>
            </a:r>
            <a:r>
              <a:rPr lang="nl-NL" dirty="0"/>
              <a:t>, </a:t>
            </a:r>
            <a:endParaRPr lang="nl-NL" dirty="0" smtClean="0"/>
          </a:p>
          <a:p>
            <a:r>
              <a:rPr lang="nl-NL" dirty="0" smtClean="0"/>
              <a:t>5.vreugde </a:t>
            </a:r>
            <a:endParaRPr lang="nl-NL" dirty="0"/>
          </a:p>
          <a:p>
            <a:r>
              <a:rPr lang="nl-NL" dirty="0" smtClean="0"/>
              <a:t>6. verdriet</a:t>
            </a:r>
            <a:endParaRPr lang="nl-NL" dirty="0"/>
          </a:p>
        </p:txBody>
      </p:sp>
    </p:spTree>
    <p:extLst>
      <p:ext uri="{BB962C8B-B14F-4D97-AF65-F5344CB8AC3E}">
        <p14:creationId xmlns:p14="http://schemas.microsoft.com/office/powerpoint/2010/main" val="2947569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9016" y="484632"/>
            <a:ext cx="5929231" cy="1609344"/>
          </a:xfrm>
        </p:spPr>
        <p:txBody>
          <a:bodyPr/>
          <a:lstStyle/>
          <a:p>
            <a:r>
              <a:rPr lang="nl-NL" dirty="0" smtClean="0"/>
              <a:t>Maar hoe zit dat bij speciale doelgroepen? </a:t>
            </a:r>
            <a:endParaRPr lang="nl-NL" dirty="0"/>
          </a:p>
        </p:txBody>
      </p:sp>
      <p:pic>
        <p:nvPicPr>
          <p:cNvPr id="3" name="Afbeelding 2"/>
          <p:cNvPicPr>
            <a:picLocks noChangeAspect="1"/>
          </p:cNvPicPr>
          <p:nvPr/>
        </p:nvPicPr>
        <p:blipFill>
          <a:blip r:embed="rId2"/>
          <a:stretch>
            <a:fillRect/>
          </a:stretch>
        </p:blipFill>
        <p:spPr>
          <a:xfrm>
            <a:off x="403641" y="641387"/>
            <a:ext cx="4618451" cy="5876979"/>
          </a:xfrm>
          <a:prstGeom prst="rect">
            <a:avLst/>
          </a:prstGeom>
        </p:spPr>
      </p:pic>
      <p:sp>
        <p:nvSpPr>
          <p:cNvPr id="4" name="Rechthoek 3"/>
          <p:cNvSpPr/>
          <p:nvPr/>
        </p:nvSpPr>
        <p:spPr>
          <a:xfrm>
            <a:off x="5294812" y="2580642"/>
            <a:ext cx="6096000" cy="1200329"/>
          </a:xfrm>
          <a:prstGeom prst="rect">
            <a:avLst/>
          </a:prstGeom>
        </p:spPr>
        <p:txBody>
          <a:bodyPr>
            <a:spAutoFit/>
          </a:bodyPr>
          <a:lstStyle/>
          <a:p>
            <a:r>
              <a:rPr lang="nl-NL" dirty="0"/>
              <a:t>De </a:t>
            </a:r>
            <a:r>
              <a:rPr lang="nl-NL" dirty="0" err="1"/>
              <a:t>Emotion</a:t>
            </a:r>
            <a:r>
              <a:rPr lang="nl-NL" dirty="0"/>
              <a:t> </a:t>
            </a:r>
            <a:r>
              <a:rPr lang="nl-NL" dirty="0" err="1"/>
              <a:t>Recognition</a:t>
            </a:r>
            <a:r>
              <a:rPr lang="nl-NL" dirty="0"/>
              <a:t> </a:t>
            </a:r>
            <a:r>
              <a:rPr lang="nl-NL" dirty="0" err="1"/>
              <a:t>Task</a:t>
            </a:r>
            <a:r>
              <a:rPr lang="nl-NL" dirty="0"/>
              <a:t> (ERT): Een test om de perceptie van emotionele gezichtsuitdrukkingen te meten</a:t>
            </a:r>
          </a:p>
          <a:p>
            <a:r>
              <a:rPr lang="nl-NL" dirty="0"/>
              <a:t>ROY P.C. KESSELS, BARBARA MONTAGNE</a:t>
            </a:r>
          </a:p>
        </p:txBody>
      </p:sp>
    </p:spTree>
    <p:extLst>
      <p:ext uri="{BB962C8B-B14F-4D97-AF65-F5344CB8AC3E}">
        <p14:creationId xmlns:p14="http://schemas.microsoft.com/office/powerpoint/2010/main" val="130698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Selectieve aandacht test</a:t>
            </a:r>
            <a:endParaRPr lang="nl-NL" dirty="0"/>
          </a:p>
        </p:txBody>
      </p:sp>
      <p:sp>
        <p:nvSpPr>
          <p:cNvPr id="3" name="Tijdelijke aanduiding voor inhoud 2"/>
          <p:cNvSpPr>
            <a:spLocks noGrp="1"/>
          </p:cNvSpPr>
          <p:nvPr>
            <p:ph idx="1"/>
          </p:nvPr>
        </p:nvSpPr>
        <p:spPr/>
        <p:txBody>
          <a:bodyPr/>
          <a:lstStyle/>
          <a:p>
            <a:pPr marL="0" indent="0">
              <a:buNone/>
            </a:pPr>
            <a:r>
              <a:rPr lang="nl-NL" dirty="0">
                <a:solidFill>
                  <a:srgbClr val="444444"/>
                </a:solidFill>
                <a:latin typeface="Open Sans"/>
              </a:rPr>
              <a:t>Een mens kan niet alles in één </a:t>
            </a:r>
            <a:r>
              <a:rPr lang="nl-NL" dirty="0" smtClean="0">
                <a:solidFill>
                  <a:srgbClr val="444444"/>
                </a:solidFill>
                <a:latin typeface="Open Sans"/>
              </a:rPr>
              <a:t>keer waarnemen!</a:t>
            </a:r>
          </a:p>
          <a:p>
            <a:pPr marL="0" indent="0">
              <a:buNone/>
            </a:pPr>
            <a:r>
              <a:rPr lang="nl-NL" dirty="0" smtClean="0">
                <a:solidFill>
                  <a:srgbClr val="444444"/>
                </a:solidFill>
                <a:latin typeface="Open Sans"/>
                <a:hlinkClick r:id="rId2"/>
              </a:rPr>
              <a:t>goed kijken zie jij de verschillen? </a:t>
            </a:r>
            <a:endParaRPr lang="nl-NL" dirty="0" smtClean="0">
              <a:solidFill>
                <a:srgbClr val="444444"/>
              </a:solidFill>
              <a:latin typeface="Open Sans"/>
            </a:endParaRPr>
          </a:p>
          <a:p>
            <a:pPr marL="0" indent="0">
              <a:buNone/>
            </a:pPr>
            <a:endParaRPr lang="nl-NL" dirty="0">
              <a:solidFill>
                <a:srgbClr val="444444"/>
              </a:solidFill>
              <a:latin typeface="Open Sans"/>
            </a:endParaRPr>
          </a:p>
          <a:p>
            <a:pPr marL="0" indent="0">
              <a:buNone/>
            </a:pPr>
            <a:r>
              <a:rPr lang="nl-NL" dirty="0" smtClean="0">
                <a:solidFill>
                  <a:srgbClr val="444444"/>
                </a:solidFill>
                <a:latin typeface="Open Sans"/>
                <a:hlinkClick r:id="rId3"/>
              </a:rPr>
              <a:t>21 andere zaken</a:t>
            </a:r>
            <a:endParaRPr lang="nl-NL" dirty="0" smtClean="0">
              <a:solidFill>
                <a:srgbClr val="444444"/>
              </a:solidFill>
              <a:latin typeface="Open Sans"/>
            </a:endParaRPr>
          </a:p>
          <a:p>
            <a:pPr marL="0" indent="0">
              <a:buNone/>
            </a:pPr>
            <a:endParaRPr lang="nl-NL" dirty="0">
              <a:solidFill>
                <a:srgbClr val="444444"/>
              </a:solidFill>
              <a:latin typeface="Open Sans"/>
            </a:endParaRPr>
          </a:p>
          <a:p>
            <a:pPr marL="0" indent="0">
              <a:buNone/>
            </a:pPr>
            <a:endParaRPr lang="nl-NL" dirty="0">
              <a:solidFill>
                <a:srgbClr val="444444"/>
              </a:solidFill>
              <a:latin typeface="Open Sans"/>
            </a:endParaRPr>
          </a:p>
        </p:txBody>
      </p:sp>
    </p:spTree>
    <p:extLst>
      <p:ext uri="{BB962C8B-B14F-4D97-AF65-F5344CB8AC3E}">
        <p14:creationId xmlns:p14="http://schemas.microsoft.com/office/powerpoint/2010/main" val="4056513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Op je stage observeren </a:t>
            </a:r>
            <a:endParaRPr lang="nl-NL" sz="3600" dirty="0"/>
          </a:p>
        </p:txBody>
      </p:sp>
      <p:sp>
        <p:nvSpPr>
          <p:cNvPr id="3" name="Tijdelijke aanduiding voor inhoud 2"/>
          <p:cNvSpPr>
            <a:spLocks noGrp="1"/>
          </p:cNvSpPr>
          <p:nvPr>
            <p:ph idx="1"/>
          </p:nvPr>
        </p:nvSpPr>
        <p:spPr/>
        <p:txBody>
          <a:bodyPr>
            <a:normAutofit/>
          </a:bodyPr>
          <a:lstStyle/>
          <a:p>
            <a:pPr marL="0" lvl="0" indent="0" eaLnBrk="0" fontAlgn="base" hangingPunct="0">
              <a:lnSpc>
                <a:spcPct val="100000"/>
              </a:lnSpc>
              <a:spcBef>
                <a:spcPct val="0"/>
              </a:spcBef>
              <a:spcAft>
                <a:spcPct val="0"/>
              </a:spcAft>
              <a:buClrTx/>
              <a:buSzTx/>
              <a:buNone/>
              <a:tabLst>
                <a:tab pos="228600" algn="l"/>
              </a:tabLst>
            </a:pPr>
            <a:endParaRPr lang="nl-NL" altLang="nl-NL" b="1" dirty="0" smtClean="0">
              <a:solidFill>
                <a:srgbClr val="002060"/>
              </a:solidFill>
              <a:cs typeface="Arial" panose="020B0604020202020204" pitchFamily="34" charset="0"/>
            </a:endParaRPr>
          </a:p>
          <a:p>
            <a:pPr marL="0" indent="0">
              <a:spcAft>
                <a:spcPts val="0"/>
              </a:spcAft>
              <a:buNone/>
            </a:pPr>
            <a:r>
              <a:rPr lang="nl-NL" dirty="0" smtClean="0">
                <a:latin typeface="Arial" panose="020B0604020202020204" pitchFamily="34" charset="0"/>
                <a:ea typeface="Times New Roman" panose="02020603050405020304" pitchFamily="18" charset="0"/>
              </a:rPr>
              <a:t>1.Signaleren                je observatie ?</a:t>
            </a:r>
            <a:endParaRPr lang="nl-NL" dirty="0">
              <a:latin typeface="Arial" panose="020B0604020202020204" pitchFamily="34" charset="0"/>
              <a:ea typeface="Times New Roman" panose="02020603050405020304" pitchFamily="18" charset="0"/>
            </a:endParaRPr>
          </a:p>
          <a:p>
            <a:pPr marL="0" indent="0">
              <a:spcAft>
                <a:spcPts val="0"/>
              </a:spcAft>
              <a:buNone/>
            </a:pPr>
            <a:r>
              <a:rPr lang="nl-NL" dirty="0">
                <a:latin typeface="Arial" panose="020B0604020202020204" pitchFamily="34" charset="0"/>
                <a:ea typeface="Times New Roman" panose="02020603050405020304" pitchFamily="18" charset="0"/>
              </a:rPr>
              <a:t>2.Diagnosticeren </a:t>
            </a:r>
            <a:r>
              <a:rPr lang="nl-NL" dirty="0" smtClean="0">
                <a:latin typeface="Arial" panose="020B0604020202020204" pitchFamily="34" charset="0"/>
                <a:ea typeface="Times New Roman" panose="02020603050405020304" pitchFamily="18" charset="0"/>
              </a:rPr>
              <a:t>        wat is jouw analyse?</a:t>
            </a:r>
            <a:endParaRPr lang="nl-NL" dirty="0">
              <a:latin typeface="Arial" panose="020B0604020202020204" pitchFamily="34" charset="0"/>
              <a:ea typeface="Times New Roman" panose="02020603050405020304" pitchFamily="18" charset="0"/>
            </a:endParaRPr>
          </a:p>
          <a:p>
            <a:pPr marL="0" indent="0">
              <a:spcAft>
                <a:spcPts val="0"/>
              </a:spcAft>
              <a:buNone/>
            </a:pPr>
            <a:r>
              <a:rPr lang="nl-NL" dirty="0">
                <a:latin typeface="Arial" panose="020B0604020202020204" pitchFamily="34" charset="0"/>
                <a:ea typeface="Times New Roman" panose="02020603050405020304" pitchFamily="18" charset="0"/>
              </a:rPr>
              <a:t>3.Handelen </a:t>
            </a:r>
            <a:r>
              <a:rPr lang="nl-NL" dirty="0" smtClean="0">
                <a:latin typeface="Arial" panose="020B0604020202020204" pitchFamily="34" charset="0"/>
                <a:ea typeface="Times New Roman" panose="02020603050405020304" pitchFamily="18" charset="0"/>
              </a:rPr>
              <a:t>                 waar zet je op in de volgende keer? </a:t>
            </a:r>
            <a:endParaRPr lang="nl-NL" dirty="0">
              <a:latin typeface="Arial" panose="020B0604020202020204" pitchFamily="34" charset="0"/>
              <a:ea typeface="Times New Roman" panose="02020603050405020304" pitchFamily="18" charset="0"/>
            </a:endParaRPr>
          </a:p>
          <a:p>
            <a:pPr marL="0" indent="0">
              <a:spcAft>
                <a:spcPts val="0"/>
              </a:spcAft>
              <a:buNone/>
            </a:pPr>
            <a:r>
              <a:rPr lang="nl-NL" dirty="0">
                <a:latin typeface="Arial" panose="020B0604020202020204" pitchFamily="34" charset="0"/>
                <a:ea typeface="Times New Roman" panose="02020603050405020304" pitchFamily="18" charset="0"/>
              </a:rPr>
              <a:t>4.Evalueren. </a:t>
            </a:r>
            <a:r>
              <a:rPr lang="nl-NL" dirty="0" smtClean="0">
                <a:latin typeface="Arial" panose="020B0604020202020204" pitchFamily="34" charset="0"/>
                <a:ea typeface="Times New Roman" panose="02020603050405020304" pitchFamily="18" charset="0"/>
              </a:rPr>
              <a:t>               Wat is het resultaat: </a:t>
            </a:r>
            <a:endParaRPr lang="nl-NL" dirty="0">
              <a:latin typeface="Arial" panose="020B0604020202020204" pitchFamily="34" charset="0"/>
              <a:ea typeface="Times New Roman" panose="02020603050405020304" pitchFamily="18" charset="0"/>
            </a:endParaRPr>
          </a:p>
          <a:p>
            <a:pPr marL="0" lvl="0" indent="0" eaLnBrk="0" fontAlgn="base" hangingPunct="0">
              <a:lnSpc>
                <a:spcPct val="100000"/>
              </a:lnSpc>
              <a:spcBef>
                <a:spcPct val="0"/>
              </a:spcBef>
              <a:spcAft>
                <a:spcPct val="0"/>
              </a:spcAft>
              <a:buClrTx/>
              <a:buSzTx/>
              <a:buNone/>
              <a:tabLst>
                <a:tab pos="228600" algn="l"/>
              </a:tabLst>
            </a:pPr>
            <a:endParaRPr lang="nl-NL" altLang="nl-NL" b="1" dirty="0">
              <a:solidFill>
                <a:srgbClr val="002060"/>
              </a:solidFill>
              <a:cs typeface="Arial" panose="020B0604020202020204" pitchFamily="34" charset="0"/>
            </a:endParaRPr>
          </a:p>
          <a:p>
            <a:pPr marL="0" lvl="0" indent="0" eaLnBrk="0" fontAlgn="base" hangingPunct="0">
              <a:lnSpc>
                <a:spcPct val="100000"/>
              </a:lnSpc>
              <a:spcBef>
                <a:spcPct val="0"/>
              </a:spcBef>
              <a:spcAft>
                <a:spcPct val="0"/>
              </a:spcAft>
              <a:buClrTx/>
              <a:buSzTx/>
              <a:buNone/>
              <a:tabLst>
                <a:tab pos="228600" algn="l"/>
              </a:tabLst>
            </a:pPr>
            <a:endParaRPr lang="nl-NL" altLang="nl-NL" b="1" dirty="0">
              <a:solidFill>
                <a:srgbClr val="002060"/>
              </a:solidFill>
              <a:cs typeface="Arial" panose="020B0604020202020204" pitchFamily="34" charset="0"/>
            </a:endParaRPr>
          </a:p>
          <a:p>
            <a:pPr marL="0" lvl="0" indent="0" eaLnBrk="0" fontAlgn="base" hangingPunct="0">
              <a:lnSpc>
                <a:spcPct val="100000"/>
              </a:lnSpc>
              <a:spcBef>
                <a:spcPct val="0"/>
              </a:spcBef>
              <a:spcAft>
                <a:spcPct val="0"/>
              </a:spcAft>
              <a:buClrTx/>
              <a:buSzTx/>
              <a:buNone/>
              <a:tabLst>
                <a:tab pos="228600" algn="l"/>
              </a:tabLst>
            </a:pPr>
            <a:endParaRPr lang="nl-NL" altLang="nl-NL" b="1" dirty="0">
              <a:solidFill>
                <a:srgbClr val="002060"/>
              </a:solidFill>
            </a:endParaRPr>
          </a:p>
          <a:p>
            <a:endParaRPr lang="nl-NL" dirty="0"/>
          </a:p>
        </p:txBody>
      </p:sp>
    </p:spTree>
    <p:extLst>
      <p:ext uri="{BB962C8B-B14F-4D97-AF65-F5344CB8AC3E}">
        <p14:creationId xmlns:p14="http://schemas.microsoft.com/office/powerpoint/2010/main" val="2599790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Bewust en systematisch observeren</a:t>
            </a:r>
          </a:p>
        </p:txBody>
      </p:sp>
      <p:sp>
        <p:nvSpPr>
          <p:cNvPr id="3" name="Tijdelijke aanduiding voor inhoud 2"/>
          <p:cNvSpPr>
            <a:spLocks noGrp="1"/>
          </p:cNvSpPr>
          <p:nvPr>
            <p:ph idx="1"/>
          </p:nvPr>
        </p:nvSpPr>
        <p:spPr/>
        <p:txBody>
          <a:bodyPr/>
          <a:lstStyle/>
          <a:p>
            <a:r>
              <a:rPr lang="nl-NL" dirty="0"/>
              <a:t>Observatie doel is bekend</a:t>
            </a:r>
          </a:p>
          <a:p>
            <a:r>
              <a:rPr lang="nl-NL" dirty="0"/>
              <a:t>Observatie methode is bekend</a:t>
            </a:r>
          </a:p>
          <a:p>
            <a:r>
              <a:rPr lang="nl-NL" dirty="0"/>
              <a:t>Registratie van de observatie gegevens zijn bekend</a:t>
            </a:r>
          </a:p>
          <a:p>
            <a:r>
              <a:rPr lang="nl-NL" dirty="0"/>
              <a:t>Lengte van de observatie is bekend</a:t>
            </a:r>
          </a:p>
        </p:txBody>
      </p:sp>
    </p:spTree>
    <p:extLst>
      <p:ext uri="{BB962C8B-B14F-4D97-AF65-F5344CB8AC3E}">
        <p14:creationId xmlns:p14="http://schemas.microsoft.com/office/powerpoint/2010/main" val="76666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Bewust en systematisch observeren gaat in bepaalde stappen</a:t>
            </a:r>
          </a:p>
        </p:txBody>
      </p:sp>
      <p:sp>
        <p:nvSpPr>
          <p:cNvPr id="3" name="Tijdelijke aanduiding voor inhoud 2"/>
          <p:cNvSpPr>
            <a:spLocks noGrp="1"/>
          </p:cNvSpPr>
          <p:nvPr>
            <p:ph idx="1"/>
          </p:nvPr>
        </p:nvSpPr>
        <p:spPr/>
        <p:txBody>
          <a:bodyPr/>
          <a:lstStyle/>
          <a:p>
            <a:r>
              <a:rPr lang="nl-NL" dirty="0"/>
              <a:t>Aanleiding observatie (vraagstelling) beschreven of hypothese (vooronderstelling)</a:t>
            </a:r>
          </a:p>
          <a:p>
            <a:r>
              <a:rPr lang="nl-NL" dirty="0"/>
              <a:t>Observatiedoel is “smart” geformuleerd</a:t>
            </a:r>
          </a:p>
          <a:p>
            <a:r>
              <a:rPr lang="nl-NL" dirty="0"/>
              <a:t>Observatie methode is bekend</a:t>
            </a:r>
          </a:p>
          <a:p>
            <a:r>
              <a:rPr lang="nl-NL" dirty="0"/>
              <a:t>Bepalen van de plaats, situatie, data en tijdstippen</a:t>
            </a:r>
          </a:p>
          <a:p>
            <a:r>
              <a:rPr lang="nl-NL" dirty="0"/>
              <a:t>Observatie duur is bekend</a:t>
            </a:r>
          </a:p>
          <a:p>
            <a:r>
              <a:rPr lang="nl-NL" dirty="0"/>
              <a:t>Registratie van de bevindingen zijn bekend</a:t>
            </a:r>
          </a:p>
        </p:txBody>
      </p:sp>
    </p:spTree>
    <p:extLst>
      <p:ext uri="{BB962C8B-B14F-4D97-AF65-F5344CB8AC3E}">
        <p14:creationId xmlns:p14="http://schemas.microsoft.com/office/powerpoint/2010/main" val="83768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observatiemethoden</a:t>
            </a:r>
            <a:endParaRPr lang="nl-NL" dirty="0"/>
          </a:p>
        </p:txBody>
      </p:sp>
      <p:sp>
        <p:nvSpPr>
          <p:cNvPr id="3" name="Tijdelijke aanduiding voor inhoud 2"/>
          <p:cNvSpPr>
            <a:spLocks noGrp="1"/>
          </p:cNvSpPr>
          <p:nvPr>
            <p:ph idx="1"/>
          </p:nvPr>
        </p:nvSpPr>
        <p:spPr/>
        <p:txBody>
          <a:bodyPr>
            <a:normAutofit/>
          </a:bodyPr>
          <a:lstStyle/>
          <a:p>
            <a:r>
              <a:rPr lang="nl-NL" b="1" dirty="0" smtClean="0">
                <a:solidFill>
                  <a:srgbClr val="FF0000"/>
                </a:solidFill>
              </a:rPr>
              <a:t>Continue</a:t>
            </a:r>
            <a:r>
              <a:rPr lang="nl-NL" dirty="0" smtClean="0"/>
              <a:t> </a:t>
            </a:r>
          </a:p>
          <a:p>
            <a:pPr marL="0" indent="0">
              <a:buNone/>
            </a:pPr>
            <a:r>
              <a:rPr lang="nl-NL" dirty="0" smtClean="0"/>
              <a:t>Is </a:t>
            </a:r>
            <a:r>
              <a:rPr lang="nl-NL" dirty="0"/>
              <a:t>een vorm van vrije observatie. Je </a:t>
            </a:r>
            <a:r>
              <a:rPr lang="nl-NL" dirty="0" smtClean="0"/>
              <a:t>observeert een cliënt </a:t>
            </a:r>
            <a:r>
              <a:rPr lang="nl-NL" dirty="0"/>
              <a:t>of een groep voortdurend. Wel </a:t>
            </a:r>
            <a:r>
              <a:rPr lang="nl-NL" dirty="0" smtClean="0"/>
              <a:t>een doel</a:t>
            </a:r>
            <a:r>
              <a:rPr lang="nl-NL" dirty="0"/>
              <a:t>, maar meestal niet erg concreet</a:t>
            </a:r>
          </a:p>
          <a:p>
            <a:r>
              <a:rPr lang="nl-NL" b="1" dirty="0">
                <a:solidFill>
                  <a:srgbClr val="FF0000"/>
                </a:solidFill>
              </a:rPr>
              <a:t>Interval observatie</a:t>
            </a:r>
          </a:p>
          <a:p>
            <a:pPr marL="0" indent="0">
              <a:buNone/>
            </a:pPr>
            <a:r>
              <a:rPr lang="nl-NL" dirty="0"/>
              <a:t>Observatie op verschillende tijdstippen, </a:t>
            </a:r>
            <a:r>
              <a:rPr lang="nl-NL" dirty="0" smtClean="0"/>
              <a:t>maar met </a:t>
            </a:r>
            <a:r>
              <a:rPr lang="nl-NL" dirty="0"/>
              <a:t>zelfde doel, technieken en hulpmiddelen</a:t>
            </a:r>
          </a:p>
          <a:p>
            <a:r>
              <a:rPr lang="nl-NL" b="1" dirty="0">
                <a:solidFill>
                  <a:srgbClr val="FF0000"/>
                </a:solidFill>
              </a:rPr>
              <a:t>Contextuele observatie</a:t>
            </a:r>
          </a:p>
          <a:p>
            <a:pPr marL="0" indent="0">
              <a:buNone/>
            </a:pPr>
            <a:r>
              <a:rPr lang="nl-NL" dirty="0"/>
              <a:t>Naast de cliënt wordt ook de </a:t>
            </a:r>
            <a:r>
              <a:rPr lang="nl-NL" dirty="0" smtClean="0"/>
              <a:t>omgeving/situatie </a:t>
            </a:r>
            <a:r>
              <a:rPr lang="nl-NL" dirty="0"/>
              <a:t>geobserveerd</a:t>
            </a:r>
          </a:p>
          <a:p>
            <a:r>
              <a:rPr lang="nl-NL" b="1" dirty="0" smtClean="0">
                <a:solidFill>
                  <a:srgbClr val="FF0000"/>
                </a:solidFill>
              </a:rPr>
              <a:t>Protocollaire observatie</a:t>
            </a:r>
          </a:p>
          <a:p>
            <a:pPr marL="0" indent="0">
              <a:buNone/>
            </a:pPr>
            <a:r>
              <a:rPr lang="nl-NL" dirty="0" smtClean="0"/>
              <a:t>Observatie volgens een van te voren vastgesteld protocol en/ of observatieschema</a:t>
            </a:r>
            <a:endParaRPr lang="nl-NL" dirty="0"/>
          </a:p>
        </p:txBody>
      </p:sp>
    </p:spTree>
    <p:extLst>
      <p:ext uri="{BB962C8B-B14F-4D97-AF65-F5344CB8AC3E}">
        <p14:creationId xmlns:p14="http://schemas.microsoft.com/office/powerpoint/2010/main" val="2417529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Observatie </a:t>
            </a:r>
            <a:r>
              <a:rPr lang="nl-NL" dirty="0" smtClean="0"/>
              <a:t>technieken</a:t>
            </a:r>
            <a:endParaRPr lang="nl-NL" dirty="0"/>
          </a:p>
        </p:txBody>
      </p:sp>
      <p:sp>
        <p:nvSpPr>
          <p:cNvPr id="3" name="Tijdelijke aanduiding voor inhoud 2"/>
          <p:cNvSpPr>
            <a:spLocks noGrp="1"/>
          </p:cNvSpPr>
          <p:nvPr>
            <p:ph idx="1"/>
          </p:nvPr>
        </p:nvSpPr>
        <p:spPr/>
        <p:txBody>
          <a:bodyPr/>
          <a:lstStyle/>
          <a:p>
            <a:r>
              <a:rPr lang="nl-NL" dirty="0"/>
              <a:t>Tijdgericht (time-sampling</a:t>
            </a:r>
            <a:r>
              <a:rPr lang="nl-NL" dirty="0" smtClean="0"/>
              <a:t>)</a:t>
            </a:r>
          </a:p>
          <a:p>
            <a:pPr marL="0" indent="0">
              <a:buNone/>
            </a:pPr>
            <a:r>
              <a:rPr lang="nl-NL" dirty="0" smtClean="0"/>
              <a:t>Het </a:t>
            </a:r>
            <a:r>
              <a:rPr lang="nl-NL" dirty="0"/>
              <a:t>concreet aangeven hoe vaak of hoe </a:t>
            </a:r>
            <a:r>
              <a:rPr lang="nl-NL" dirty="0" smtClean="0"/>
              <a:t>lang een </a:t>
            </a:r>
            <a:r>
              <a:rPr lang="nl-NL" dirty="0"/>
              <a:t>incident duurt</a:t>
            </a:r>
            <a:r>
              <a:rPr lang="nl-NL" dirty="0" smtClean="0"/>
              <a:t>. Gericht </a:t>
            </a:r>
            <a:r>
              <a:rPr lang="nl-NL" dirty="0"/>
              <a:t>op een gebeurtenis (event-sampling</a:t>
            </a:r>
            <a:r>
              <a:rPr lang="nl-NL" dirty="0" smtClean="0"/>
              <a:t>)</a:t>
            </a:r>
          </a:p>
          <a:p>
            <a:pPr marL="0" indent="0">
              <a:buNone/>
            </a:pPr>
            <a:r>
              <a:rPr lang="nl-NL" dirty="0" smtClean="0"/>
              <a:t>Naast </a:t>
            </a:r>
            <a:r>
              <a:rPr lang="nl-NL" dirty="0"/>
              <a:t>aantal en tijd wordt het incident zelf </a:t>
            </a:r>
            <a:r>
              <a:rPr lang="nl-NL" dirty="0" smtClean="0"/>
              <a:t>en de </a:t>
            </a:r>
            <a:r>
              <a:rPr lang="nl-NL" dirty="0"/>
              <a:t>omgeving ook geobserveerd</a:t>
            </a:r>
            <a:r>
              <a:rPr lang="nl-NL" dirty="0" smtClean="0"/>
              <a:t>.</a:t>
            </a:r>
          </a:p>
          <a:p>
            <a:pPr marL="0" indent="0">
              <a:buNone/>
            </a:pPr>
            <a:r>
              <a:rPr lang="nl-NL" dirty="0" smtClean="0"/>
              <a:t>Intern </a:t>
            </a:r>
            <a:r>
              <a:rPr lang="nl-NL" dirty="0"/>
              <a:t>observeren (participerend)De observator is zelf actief in de </a:t>
            </a:r>
            <a:r>
              <a:rPr lang="nl-NL" dirty="0" smtClean="0"/>
              <a:t>groep. </a:t>
            </a:r>
          </a:p>
          <a:p>
            <a:pPr marL="0" indent="0">
              <a:buNone/>
            </a:pPr>
            <a:r>
              <a:rPr lang="nl-NL" dirty="0" smtClean="0"/>
              <a:t>Extern </a:t>
            </a:r>
            <a:r>
              <a:rPr lang="nl-NL" dirty="0"/>
              <a:t>observeren (niet participerend)Observator maakt wel deel uit van de groep, </a:t>
            </a:r>
            <a:r>
              <a:rPr lang="nl-NL" dirty="0" smtClean="0"/>
              <a:t>maar neemt </a:t>
            </a:r>
            <a:r>
              <a:rPr lang="nl-NL" dirty="0"/>
              <a:t>niet actief deel.</a:t>
            </a:r>
          </a:p>
        </p:txBody>
      </p:sp>
    </p:spTree>
    <p:extLst>
      <p:ext uri="{BB962C8B-B14F-4D97-AF65-F5344CB8AC3E}">
        <p14:creationId xmlns:p14="http://schemas.microsoft.com/office/powerpoint/2010/main" val="118304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Hulpmiddelen bij </a:t>
            </a:r>
            <a:r>
              <a:rPr lang="nl-NL" dirty="0" smtClean="0"/>
              <a:t>observeren</a:t>
            </a:r>
            <a:endParaRPr lang="nl-NL" dirty="0"/>
          </a:p>
        </p:txBody>
      </p:sp>
      <p:sp>
        <p:nvSpPr>
          <p:cNvPr id="3" name="Tijdelijke aanduiding voor inhoud 2"/>
          <p:cNvSpPr>
            <a:spLocks noGrp="1"/>
          </p:cNvSpPr>
          <p:nvPr>
            <p:ph idx="1"/>
          </p:nvPr>
        </p:nvSpPr>
        <p:spPr/>
        <p:txBody>
          <a:bodyPr/>
          <a:lstStyle/>
          <a:p>
            <a:r>
              <a:rPr lang="nl-NL" dirty="0"/>
              <a:t>Je </a:t>
            </a:r>
            <a:r>
              <a:rPr lang="nl-NL" dirty="0" smtClean="0"/>
              <a:t>zintuigen</a:t>
            </a:r>
          </a:p>
          <a:p>
            <a:r>
              <a:rPr lang="nl-NL" dirty="0" smtClean="0"/>
              <a:t>Beoordelingsschalen</a:t>
            </a:r>
          </a:p>
          <a:p>
            <a:r>
              <a:rPr lang="nl-NL" dirty="0" smtClean="0"/>
              <a:t>Spelmaterialen</a:t>
            </a:r>
          </a:p>
          <a:p>
            <a:r>
              <a:rPr lang="nl-NL" dirty="0" smtClean="0"/>
              <a:t>Audio </a:t>
            </a:r>
            <a:r>
              <a:rPr lang="nl-NL" dirty="0"/>
              <a:t>en </a:t>
            </a:r>
            <a:r>
              <a:rPr lang="nl-NL" dirty="0" smtClean="0"/>
              <a:t>video</a:t>
            </a:r>
          </a:p>
          <a:p>
            <a:r>
              <a:rPr lang="nl-NL" dirty="0" smtClean="0"/>
              <a:t>Speciaal </a:t>
            </a:r>
            <a:r>
              <a:rPr lang="nl-NL" dirty="0"/>
              <a:t>ingerichte ruimtes (</a:t>
            </a:r>
            <a:r>
              <a:rPr lang="nl-NL" dirty="0" err="1"/>
              <a:t>one</a:t>
            </a:r>
            <a:r>
              <a:rPr lang="nl-NL" dirty="0"/>
              <a:t> way screen</a:t>
            </a:r>
          </a:p>
        </p:txBody>
      </p:sp>
    </p:spTree>
    <p:extLst>
      <p:ext uri="{BB962C8B-B14F-4D97-AF65-F5344CB8AC3E}">
        <p14:creationId xmlns:p14="http://schemas.microsoft.com/office/powerpoint/2010/main" val="390498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van deze les</a:t>
            </a:r>
            <a:endParaRPr lang="nl-NL" dirty="0"/>
          </a:p>
        </p:txBody>
      </p:sp>
      <p:sp>
        <p:nvSpPr>
          <p:cNvPr id="7" name="Tekstvak 6"/>
          <p:cNvSpPr txBox="1"/>
          <p:nvPr/>
        </p:nvSpPr>
        <p:spPr>
          <a:xfrm>
            <a:off x="1069848" y="4284617"/>
            <a:ext cx="9916016" cy="646331"/>
          </a:xfrm>
          <a:prstGeom prst="rect">
            <a:avLst/>
          </a:prstGeom>
          <a:noFill/>
        </p:spPr>
        <p:txBody>
          <a:bodyPr wrap="square" rtlCol="0">
            <a:spAutoFit/>
          </a:bodyPr>
          <a:lstStyle/>
          <a:p>
            <a:pPr lvl="0" defTabSz="914400" eaLnBrk="0" fontAlgn="base" hangingPunct="0">
              <a:spcBef>
                <a:spcPct val="0"/>
              </a:spcBef>
              <a:spcAft>
                <a:spcPct val="0"/>
              </a:spcAft>
              <a:tabLst>
                <a:tab pos="228600" algn="l"/>
              </a:tabLst>
            </a:pPr>
            <a:r>
              <a:rPr lang="nl-NL" altLang="nl-NL" b="1" dirty="0" smtClean="0">
                <a:solidFill>
                  <a:srgbClr val="FF0000"/>
                </a:solidFill>
                <a:ea typeface="Times New Roman" panose="02020603050405020304" pitchFamily="18" charset="0"/>
                <a:cs typeface="Arial" panose="020B0604020202020204" pitchFamily="34" charset="0"/>
              </a:rPr>
              <a:t>Jij kunt een observatiemethode kiezen om in de praktijk te gebruiken. </a:t>
            </a:r>
            <a:endParaRPr lang="nl-NL" altLang="nl-NL" b="1" dirty="0">
              <a:solidFill>
                <a:srgbClr val="FF0000"/>
              </a:solidFill>
            </a:endParaRPr>
          </a:p>
          <a:p>
            <a:endParaRPr lang="nl-NL" dirty="0"/>
          </a:p>
        </p:txBody>
      </p:sp>
      <p:pic>
        <p:nvPicPr>
          <p:cNvPr id="1026" name="Picture 2" descr="Afbeeldingsresultaat voor spelende kinder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53015" y="1941690"/>
            <a:ext cx="8020141" cy="187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3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Stappen bij observatieplan</a:t>
            </a:r>
          </a:p>
        </p:txBody>
      </p:sp>
      <p:sp>
        <p:nvSpPr>
          <p:cNvPr id="3" name="Tijdelijke aanduiding voor inhoud 2"/>
          <p:cNvSpPr>
            <a:spLocks noGrp="1"/>
          </p:cNvSpPr>
          <p:nvPr>
            <p:ph idx="1"/>
          </p:nvPr>
        </p:nvSpPr>
        <p:spPr/>
        <p:txBody>
          <a:bodyPr/>
          <a:lstStyle/>
          <a:p>
            <a:r>
              <a:rPr lang="nl-NL" dirty="0"/>
              <a:t>Verzamel noodzakelijke gegevens </a:t>
            </a:r>
            <a:r>
              <a:rPr lang="nl-NL" dirty="0" smtClean="0"/>
              <a:t>cliënt</a:t>
            </a:r>
          </a:p>
          <a:p>
            <a:r>
              <a:rPr lang="nl-NL" dirty="0" smtClean="0"/>
              <a:t>Bepaal </a:t>
            </a:r>
            <a:r>
              <a:rPr lang="nl-NL" dirty="0"/>
              <a:t>een doel/ </a:t>
            </a:r>
            <a:r>
              <a:rPr lang="nl-NL" dirty="0" smtClean="0"/>
              <a:t>hypothese</a:t>
            </a:r>
          </a:p>
          <a:p>
            <a:r>
              <a:rPr lang="nl-NL" dirty="0" smtClean="0"/>
              <a:t>Kies </a:t>
            </a:r>
            <a:r>
              <a:rPr lang="nl-NL" dirty="0"/>
              <a:t>een </a:t>
            </a:r>
            <a:r>
              <a:rPr lang="nl-NL" dirty="0" smtClean="0"/>
              <a:t>methode</a:t>
            </a:r>
          </a:p>
          <a:p>
            <a:r>
              <a:rPr lang="nl-NL" dirty="0" smtClean="0"/>
              <a:t>Kies </a:t>
            </a:r>
            <a:r>
              <a:rPr lang="nl-NL" dirty="0"/>
              <a:t>een </a:t>
            </a:r>
            <a:r>
              <a:rPr lang="nl-NL" dirty="0" smtClean="0"/>
              <a:t>techniek</a:t>
            </a:r>
          </a:p>
          <a:p>
            <a:r>
              <a:rPr lang="nl-NL" dirty="0" smtClean="0"/>
              <a:t>Kies </a:t>
            </a:r>
            <a:r>
              <a:rPr lang="nl-NL" dirty="0"/>
              <a:t>een hulp- registratiemiddel voor de </a:t>
            </a:r>
            <a:r>
              <a:rPr lang="nl-NL" dirty="0" smtClean="0"/>
              <a:t>observatie</a:t>
            </a:r>
          </a:p>
          <a:p>
            <a:r>
              <a:rPr lang="nl-NL" dirty="0" smtClean="0"/>
              <a:t>Maak </a:t>
            </a:r>
            <a:r>
              <a:rPr lang="nl-NL" dirty="0"/>
              <a:t>een </a:t>
            </a:r>
            <a:r>
              <a:rPr lang="nl-NL" dirty="0" smtClean="0"/>
              <a:t>observatieplan</a:t>
            </a:r>
          </a:p>
          <a:p>
            <a:r>
              <a:rPr lang="nl-NL" dirty="0" smtClean="0"/>
              <a:t>Informeer </a:t>
            </a:r>
            <a:r>
              <a:rPr lang="nl-NL" dirty="0"/>
              <a:t>de </a:t>
            </a:r>
            <a:r>
              <a:rPr lang="nl-NL" dirty="0" smtClean="0"/>
              <a:t>cliënt</a:t>
            </a:r>
          </a:p>
          <a:p>
            <a:r>
              <a:rPr lang="nl-NL" dirty="0" smtClean="0"/>
              <a:t>Observeer </a:t>
            </a:r>
            <a:r>
              <a:rPr lang="nl-NL" dirty="0"/>
              <a:t>de cliënt en/of </a:t>
            </a:r>
            <a:r>
              <a:rPr lang="nl-NL" dirty="0" smtClean="0"/>
              <a:t>omgeving</a:t>
            </a:r>
          </a:p>
          <a:p>
            <a:r>
              <a:rPr lang="nl-NL" dirty="0" smtClean="0"/>
              <a:t>Leg </a:t>
            </a:r>
            <a:r>
              <a:rPr lang="nl-NL" dirty="0"/>
              <a:t>de verkregen informatie </a:t>
            </a:r>
            <a:r>
              <a:rPr lang="nl-NL" dirty="0" smtClean="0"/>
              <a:t>vast</a:t>
            </a:r>
            <a:endParaRPr lang="nl-NL" dirty="0"/>
          </a:p>
        </p:txBody>
      </p:sp>
    </p:spTree>
    <p:extLst>
      <p:ext uri="{BB962C8B-B14F-4D97-AF65-F5344CB8AC3E}">
        <p14:creationId xmlns:p14="http://schemas.microsoft.com/office/powerpoint/2010/main" val="84066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Observatie regels Neem jezelf niet als norm</a:t>
            </a:r>
          </a:p>
        </p:txBody>
      </p:sp>
      <p:sp>
        <p:nvSpPr>
          <p:cNvPr id="3" name="Tijdelijke aanduiding voor inhoud 2"/>
          <p:cNvSpPr>
            <a:spLocks noGrp="1"/>
          </p:cNvSpPr>
          <p:nvPr>
            <p:ph idx="1"/>
          </p:nvPr>
        </p:nvSpPr>
        <p:spPr/>
        <p:txBody>
          <a:bodyPr/>
          <a:lstStyle/>
          <a:p>
            <a:r>
              <a:rPr lang="nl-NL" dirty="0"/>
              <a:t>Wees je bewust van je eigen projecties</a:t>
            </a:r>
          </a:p>
          <a:p>
            <a:r>
              <a:rPr lang="nl-NL" dirty="0"/>
              <a:t>Leg geen verbanden tussen uiterlijk en gedrag</a:t>
            </a:r>
          </a:p>
          <a:p>
            <a:r>
              <a:rPr lang="nl-NL" dirty="0"/>
              <a:t>Houd je bij de feiten</a:t>
            </a:r>
          </a:p>
          <a:p>
            <a:r>
              <a:rPr lang="nl-NL" dirty="0"/>
              <a:t>Zie de persoon niet los van de groep</a:t>
            </a:r>
          </a:p>
          <a:p>
            <a:r>
              <a:rPr lang="nl-NL" dirty="0"/>
              <a:t>Als je in een situatie ingrijpt, </a:t>
            </a:r>
            <a:r>
              <a:rPr lang="nl-NL" dirty="0" err="1"/>
              <a:t>beinvloed</a:t>
            </a:r>
            <a:r>
              <a:rPr lang="nl-NL" dirty="0"/>
              <a:t> je de observatie</a:t>
            </a:r>
          </a:p>
        </p:txBody>
      </p:sp>
    </p:spTree>
    <p:extLst>
      <p:ext uri="{BB962C8B-B14F-4D97-AF65-F5344CB8AC3E}">
        <p14:creationId xmlns:p14="http://schemas.microsoft.com/office/powerpoint/2010/main" val="745617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Valkuilen bij observatie</a:t>
            </a:r>
          </a:p>
        </p:txBody>
      </p:sp>
      <p:sp>
        <p:nvSpPr>
          <p:cNvPr id="3" name="Tijdelijke aanduiding voor inhoud 2"/>
          <p:cNvSpPr>
            <a:spLocks noGrp="1"/>
          </p:cNvSpPr>
          <p:nvPr>
            <p:ph idx="1"/>
          </p:nvPr>
        </p:nvSpPr>
        <p:spPr/>
        <p:txBody>
          <a:bodyPr/>
          <a:lstStyle/>
          <a:p>
            <a:r>
              <a:rPr lang="nl-NL" dirty="0"/>
              <a:t>Tracht zo objectief mogelijk en niet </a:t>
            </a:r>
            <a:r>
              <a:rPr lang="nl-NL" dirty="0" smtClean="0"/>
              <a:t>subjectief te </a:t>
            </a:r>
            <a:r>
              <a:rPr lang="nl-NL" dirty="0"/>
              <a:t>observeren. </a:t>
            </a:r>
            <a:endParaRPr lang="nl-NL" dirty="0" smtClean="0"/>
          </a:p>
          <a:p>
            <a:r>
              <a:rPr lang="nl-NL" dirty="0" smtClean="0"/>
              <a:t>Subjectiviteit </a:t>
            </a:r>
            <a:r>
              <a:rPr lang="nl-NL" dirty="0"/>
              <a:t>kan ontstaan </a:t>
            </a:r>
            <a:r>
              <a:rPr lang="nl-NL" dirty="0" smtClean="0"/>
              <a:t>door vooroordelen </a:t>
            </a:r>
            <a:r>
              <a:rPr lang="nl-NL" dirty="0"/>
              <a:t>(HALO+ of HORN- effect)</a:t>
            </a:r>
          </a:p>
          <a:p>
            <a:r>
              <a:rPr lang="nl-NL" dirty="0"/>
              <a:t>Interesses</a:t>
            </a:r>
          </a:p>
          <a:p>
            <a:r>
              <a:rPr lang="nl-NL" dirty="0"/>
              <a:t>Emoties (boosheid, medelijden, angst)</a:t>
            </a:r>
          </a:p>
          <a:p>
            <a:r>
              <a:rPr lang="nl-NL" dirty="0"/>
              <a:t>Eerder opgedane ervaringen</a:t>
            </a:r>
          </a:p>
          <a:p>
            <a:r>
              <a:rPr lang="nl-NL" dirty="0"/>
              <a:t>Vermoeidheid</a:t>
            </a:r>
          </a:p>
          <a:p>
            <a:r>
              <a:rPr lang="nl-NL" dirty="0"/>
              <a:t>Je checkt niet wat je hebt gezien/ gehoord</a:t>
            </a:r>
          </a:p>
        </p:txBody>
      </p:sp>
    </p:spTree>
    <p:extLst>
      <p:ext uri="{BB962C8B-B14F-4D97-AF65-F5344CB8AC3E}">
        <p14:creationId xmlns:p14="http://schemas.microsoft.com/office/powerpoint/2010/main" val="307983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dirty="0" smtClean="0"/>
              <a:t>Opdracht 1. Neem </a:t>
            </a:r>
            <a:r>
              <a:rPr lang="nl-NL" dirty="0"/>
              <a:t>een foto van jezelf</a:t>
            </a:r>
          </a:p>
        </p:txBody>
      </p:sp>
      <p:sp>
        <p:nvSpPr>
          <p:cNvPr id="3" name="Tijdelijke aanduiding voor inhoud 2"/>
          <p:cNvSpPr>
            <a:spLocks noGrp="1"/>
          </p:cNvSpPr>
          <p:nvPr>
            <p:ph idx="1"/>
          </p:nvPr>
        </p:nvSpPr>
        <p:spPr/>
        <p:txBody>
          <a:bodyPr/>
          <a:lstStyle/>
          <a:p>
            <a:r>
              <a:rPr lang="nl-NL" dirty="0"/>
              <a:t>Beschrijf deze foto zo objectief mogelijk</a:t>
            </a:r>
          </a:p>
          <a:p>
            <a:r>
              <a:rPr lang="nl-NL" dirty="0"/>
              <a:t>Laat een klasgenoot deze foto ook beschrijven</a:t>
            </a:r>
          </a:p>
          <a:p>
            <a:r>
              <a:rPr lang="nl-NL" dirty="0"/>
              <a:t>Vergelijk jouw beschrijving met die van je klasgenoot en bespreek deze met elkaar op overeenkomsten en verschillen</a:t>
            </a:r>
          </a:p>
          <a:p>
            <a:r>
              <a:rPr lang="nl-NL" dirty="0"/>
              <a:t>Hoe zouden de verschillen kunnen ontstaan?</a:t>
            </a:r>
          </a:p>
        </p:txBody>
      </p:sp>
    </p:spTree>
    <p:extLst>
      <p:ext uri="{BB962C8B-B14F-4D97-AF65-F5344CB8AC3E}">
        <p14:creationId xmlns:p14="http://schemas.microsoft.com/office/powerpoint/2010/main" val="3095073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 Casus</a:t>
            </a:r>
            <a:endParaRPr lang="nl-NL" dirty="0"/>
          </a:p>
        </p:txBody>
      </p:sp>
      <p:sp>
        <p:nvSpPr>
          <p:cNvPr id="3" name="Tijdelijke aanduiding voor inhoud 2"/>
          <p:cNvSpPr>
            <a:spLocks noGrp="1"/>
          </p:cNvSpPr>
          <p:nvPr>
            <p:ph idx="1"/>
          </p:nvPr>
        </p:nvSpPr>
        <p:spPr/>
        <p:txBody>
          <a:bodyPr/>
          <a:lstStyle/>
          <a:p>
            <a:r>
              <a:rPr lang="nl-NL" dirty="0"/>
              <a:t>Dennis woont in een sociowoning met nog 6 andere jongens met een verstandelijke beperking . Zij functioneren allemaal op het niveau van een kind van 15 jaar. Hij deelt de slaapkamer met een mede cliënt. Dennis slaapt de laatste tijd heel slecht. Bovendien is hij heel humeurig als hij uit bed komt en eet slecht. Een van de jongens van de sociowoning toont meer dan gewoonlijke interesse voor Dennis. Er wordt besloten d.m.v. observatie te kijken wat er aan de hand is. Wat is je hypothese (vooronderstelling) en hoe ziet je plan van aanpak eruit om vast te stellen of deze vooronderstelling juist is.</a:t>
            </a:r>
          </a:p>
        </p:txBody>
      </p:sp>
    </p:spTree>
    <p:extLst>
      <p:ext uri="{BB962C8B-B14F-4D97-AF65-F5344CB8AC3E}">
        <p14:creationId xmlns:p14="http://schemas.microsoft.com/office/powerpoint/2010/main" val="1761412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Kwalitatief en kwantitatief</a:t>
            </a:r>
            <a:endParaRPr lang="nl-NL" dirty="0"/>
          </a:p>
        </p:txBody>
      </p:sp>
      <p:sp>
        <p:nvSpPr>
          <p:cNvPr id="3" name="Tijdelijke aanduiding voor inhoud 2"/>
          <p:cNvSpPr>
            <a:spLocks noGrp="1"/>
          </p:cNvSpPr>
          <p:nvPr>
            <p:ph sz="half" idx="1"/>
          </p:nvPr>
        </p:nvSpPr>
        <p:spPr/>
        <p:txBody>
          <a:bodyPr/>
          <a:lstStyle/>
          <a:p>
            <a:r>
              <a:rPr lang="nl-NL" dirty="0" smtClean="0"/>
              <a:t>kwalitatieve </a:t>
            </a:r>
            <a:r>
              <a:rPr lang="nl-NL" dirty="0"/>
              <a:t>observatie </a:t>
            </a:r>
            <a:endParaRPr lang="nl-NL" dirty="0" smtClean="0"/>
          </a:p>
          <a:p>
            <a:pPr marL="0" indent="0">
              <a:buNone/>
            </a:pPr>
            <a:r>
              <a:rPr lang="nl-NL" dirty="0" smtClean="0"/>
              <a:t>Je geeft de </a:t>
            </a:r>
            <a:r>
              <a:rPr lang="nl-NL" dirty="0"/>
              <a:t>inhoud van het gedrag weer, inclusief alle nuances ervan. </a:t>
            </a:r>
            <a:endParaRPr lang="nl-NL" dirty="0" smtClean="0"/>
          </a:p>
          <a:p>
            <a:pPr marL="0" indent="0">
              <a:buNone/>
            </a:pPr>
            <a:r>
              <a:rPr lang="nl-NL" dirty="0" smtClean="0"/>
              <a:t>Je </a:t>
            </a:r>
            <a:r>
              <a:rPr lang="nl-NL" dirty="0"/>
              <a:t>kijkt naar het wat en hoe. </a:t>
            </a:r>
            <a:endParaRPr lang="nl-NL" dirty="0" smtClean="0"/>
          </a:p>
          <a:p>
            <a:pPr marL="0" indent="0">
              <a:buNone/>
            </a:pPr>
            <a:r>
              <a:rPr lang="nl-NL" dirty="0" smtClean="0"/>
              <a:t>Zo </a:t>
            </a:r>
            <a:r>
              <a:rPr lang="nl-NL" dirty="0"/>
              <a:t>kan het noteren van bijvoorbeeld wat iemand in een bepaalde situatie doet en hoe hij er dan bij kijkt veel informatie opleveren. </a:t>
            </a:r>
          </a:p>
          <a:p>
            <a:endParaRPr lang="nl-NL" dirty="0"/>
          </a:p>
        </p:txBody>
      </p:sp>
      <p:sp>
        <p:nvSpPr>
          <p:cNvPr id="4" name="Tijdelijke aanduiding voor inhoud 3"/>
          <p:cNvSpPr>
            <a:spLocks noGrp="1"/>
          </p:cNvSpPr>
          <p:nvPr>
            <p:ph sz="half" idx="2"/>
          </p:nvPr>
        </p:nvSpPr>
        <p:spPr/>
        <p:txBody>
          <a:bodyPr/>
          <a:lstStyle/>
          <a:p>
            <a:r>
              <a:rPr lang="nl-NL" dirty="0"/>
              <a:t>kwantitatieve observatie </a:t>
            </a:r>
            <a:endParaRPr lang="nl-NL" dirty="0" smtClean="0"/>
          </a:p>
          <a:p>
            <a:pPr marL="0" indent="0">
              <a:buNone/>
            </a:pPr>
            <a:r>
              <a:rPr lang="nl-NL" dirty="0" smtClean="0"/>
              <a:t>Je kijkt </a:t>
            </a:r>
            <a:r>
              <a:rPr lang="nl-NL" dirty="0"/>
              <a:t>naar hoe vaak bepaald gedrag voorkomt. </a:t>
            </a:r>
            <a:endParaRPr lang="nl-NL" dirty="0" smtClean="0"/>
          </a:p>
          <a:p>
            <a:pPr marL="0" indent="0">
              <a:buNone/>
            </a:pPr>
            <a:r>
              <a:rPr lang="nl-NL" dirty="0" smtClean="0"/>
              <a:t>Het </a:t>
            </a:r>
            <a:r>
              <a:rPr lang="nl-NL" dirty="0"/>
              <a:t>beantwoorden van de vraag ‘Hoe vaak kijkt Lisette naar buiten terwijl ze </a:t>
            </a:r>
            <a:r>
              <a:rPr lang="nl-NL" dirty="0" smtClean="0"/>
              <a:t>met de opdracht binnen </a:t>
            </a:r>
            <a:r>
              <a:rPr lang="nl-NL" dirty="0"/>
              <a:t>bezig is</a:t>
            </a:r>
            <a:r>
              <a:rPr lang="nl-NL" dirty="0" smtClean="0"/>
              <a:t>?’</a:t>
            </a:r>
          </a:p>
          <a:p>
            <a:pPr marL="0" indent="0">
              <a:buNone/>
            </a:pPr>
            <a:endParaRPr lang="nl-NL" dirty="0"/>
          </a:p>
          <a:p>
            <a:pPr marL="0" indent="0">
              <a:buNone/>
            </a:pPr>
            <a:r>
              <a:rPr lang="nl-NL" dirty="0" smtClean="0"/>
              <a:t>Dit kan je het beste turven. </a:t>
            </a:r>
          </a:p>
          <a:p>
            <a:pPr marL="0" indent="0">
              <a:buNone/>
            </a:pPr>
            <a:r>
              <a:rPr lang="nl-NL" dirty="0" smtClean="0"/>
              <a:t>IIII    </a:t>
            </a:r>
            <a:r>
              <a:rPr lang="nl-NL" dirty="0" err="1" smtClean="0"/>
              <a:t>IIII</a:t>
            </a:r>
            <a:r>
              <a:rPr lang="nl-NL" dirty="0" smtClean="0"/>
              <a:t>   II</a:t>
            </a:r>
            <a:endParaRPr lang="nl-NL" dirty="0"/>
          </a:p>
        </p:txBody>
      </p:sp>
      <p:cxnSp>
        <p:nvCxnSpPr>
          <p:cNvPr id="6" name="Rechte verbindingslijn 5"/>
          <p:cNvCxnSpPr/>
          <p:nvPr/>
        </p:nvCxnSpPr>
        <p:spPr>
          <a:xfrm flipV="1">
            <a:off x="6479177" y="5316583"/>
            <a:ext cx="352697"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V="1">
            <a:off x="6949440" y="5316583"/>
            <a:ext cx="509451" cy="261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43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1478603">
            <a:off x="8221435" y="587828"/>
            <a:ext cx="2231027" cy="2231027"/>
          </a:xfrm>
          <a:prstGeom prst="rect">
            <a:avLst/>
          </a:prstGeom>
        </p:spPr>
      </p:pic>
      <p:sp>
        <p:nvSpPr>
          <p:cNvPr id="2" name="Titel 1"/>
          <p:cNvSpPr>
            <a:spLocks noGrp="1"/>
          </p:cNvSpPr>
          <p:nvPr>
            <p:ph type="title"/>
          </p:nvPr>
        </p:nvSpPr>
        <p:spPr/>
        <p:txBody>
          <a:bodyPr/>
          <a:lstStyle/>
          <a:p>
            <a:r>
              <a:rPr lang="nl-NL" dirty="0" smtClean="0"/>
              <a:t>Continue observatie   </a:t>
            </a:r>
            <a:endParaRPr lang="nl-NL" dirty="0"/>
          </a:p>
        </p:txBody>
      </p:sp>
      <p:sp>
        <p:nvSpPr>
          <p:cNvPr id="3" name="Tijdelijke aanduiding voor inhoud 2"/>
          <p:cNvSpPr>
            <a:spLocks noGrp="1"/>
          </p:cNvSpPr>
          <p:nvPr>
            <p:ph idx="1"/>
          </p:nvPr>
        </p:nvSpPr>
        <p:spPr/>
        <p:txBody>
          <a:bodyPr/>
          <a:lstStyle/>
          <a:p>
            <a:pPr marL="0" indent="0">
              <a:buNone/>
            </a:pPr>
            <a:r>
              <a:rPr lang="nl-NL" dirty="0"/>
              <a:t>W</a:t>
            </a:r>
            <a:r>
              <a:rPr lang="nl-NL" dirty="0" smtClean="0"/>
              <a:t>anneer </a:t>
            </a:r>
            <a:r>
              <a:rPr lang="nl-NL" dirty="0"/>
              <a:t>je iemand of een situatie voortdurend observeert. </a:t>
            </a:r>
            <a:endParaRPr lang="nl-NL" dirty="0" smtClean="0"/>
          </a:p>
          <a:p>
            <a:pPr marL="0" indent="0">
              <a:buNone/>
            </a:pPr>
            <a:r>
              <a:rPr lang="nl-NL" dirty="0" smtClean="0"/>
              <a:t>Je </a:t>
            </a:r>
            <a:r>
              <a:rPr lang="nl-NL" dirty="0"/>
              <a:t>probeert hierbij zo veel als mogelijk te zien en horen. Je kunt dit gebruiken als je wel weet dat er iets aan de hand is, maar als je nog niet concreet weet wat precies. </a:t>
            </a:r>
            <a:endParaRPr lang="nl-NL" dirty="0" smtClean="0"/>
          </a:p>
          <a:p>
            <a:pPr marL="0" indent="0">
              <a:buNone/>
            </a:pPr>
            <a:r>
              <a:rPr lang="nl-NL" dirty="0" smtClean="0"/>
              <a:t>Daardoor </a:t>
            </a:r>
            <a:r>
              <a:rPr lang="nl-NL" dirty="0"/>
              <a:t>is je observatiedoel ook nog wat vager. </a:t>
            </a:r>
            <a:endParaRPr lang="nl-NL" dirty="0" smtClean="0"/>
          </a:p>
          <a:p>
            <a:pPr marL="0" indent="0">
              <a:buNone/>
            </a:pPr>
            <a:r>
              <a:rPr lang="nl-NL" dirty="0" smtClean="0"/>
              <a:t>Bijvoorbeeld</a:t>
            </a:r>
            <a:r>
              <a:rPr lang="nl-NL" dirty="0"/>
              <a:t>: je bent buurtwerker en begeleidt een groepje jongeren tijdens een ‘open inloop’. Je hebt het gevoel dat de sfeer bij de open inloop de laatste tijd slechter is en je wilt eens extra opletten wat er nu eigenlijk allemaal gebeurt tussen de bezoekers tijdens de inloop. Je besluit de eerst volgende keer een notitieblok mee te nemen en daarin alles op te schrijven wat je opvalt. Misschien zie je dan wel dingen gebeuren die je kunnen helpen bij het beantwoorden van de onderzoeksvraag: ‘Wat is de oorzaak van de teruglopende sfeer bij de ‘Open inloop.’</a:t>
            </a:r>
          </a:p>
        </p:txBody>
      </p:sp>
    </p:spTree>
    <p:extLst>
      <p:ext uri="{BB962C8B-B14F-4D97-AF65-F5344CB8AC3E}">
        <p14:creationId xmlns:p14="http://schemas.microsoft.com/office/powerpoint/2010/main" val="1762923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Intervalobservatie</a:t>
            </a:r>
          </a:p>
        </p:txBody>
      </p:sp>
      <p:sp>
        <p:nvSpPr>
          <p:cNvPr id="3" name="Tijdelijke aanduiding voor inhoud 2"/>
          <p:cNvSpPr>
            <a:spLocks noGrp="1"/>
          </p:cNvSpPr>
          <p:nvPr>
            <p:ph idx="1"/>
          </p:nvPr>
        </p:nvSpPr>
        <p:spPr/>
        <p:txBody>
          <a:bodyPr/>
          <a:lstStyle/>
          <a:p>
            <a:r>
              <a:rPr lang="nl-NL" dirty="0"/>
              <a:t>Stel dat je een </a:t>
            </a:r>
            <a:r>
              <a:rPr lang="nl-NL" dirty="0" smtClean="0"/>
              <a:t>cliënt </a:t>
            </a:r>
            <a:r>
              <a:rPr lang="nl-NL" dirty="0"/>
              <a:t>in de groep </a:t>
            </a:r>
            <a:r>
              <a:rPr lang="nl-NL" dirty="0" smtClean="0"/>
              <a:t>lastig tot activiteit komt. Hij/zij blijft maar zitten en is passief. </a:t>
            </a:r>
          </a:p>
          <a:p>
            <a:pPr marL="0" indent="0">
              <a:buNone/>
            </a:pPr>
            <a:r>
              <a:rPr lang="nl-NL" dirty="0" smtClean="0"/>
              <a:t>Vorige </a:t>
            </a:r>
            <a:r>
              <a:rPr lang="nl-NL" dirty="0"/>
              <a:t>week ben je begonnen met activiteiten </a:t>
            </a:r>
            <a:r>
              <a:rPr lang="nl-NL" dirty="0" smtClean="0"/>
              <a:t>te bedenken die hem/haar motiveren om aan de slag te gaan. </a:t>
            </a:r>
          </a:p>
          <a:p>
            <a:pPr marL="0" indent="0">
              <a:buNone/>
            </a:pPr>
            <a:r>
              <a:rPr lang="nl-NL" dirty="0" smtClean="0"/>
              <a:t>Om </a:t>
            </a:r>
            <a:r>
              <a:rPr lang="nl-NL" dirty="0"/>
              <a:t>na te gaan of je inzet resultaat heeft, besluit je om de komende 5 weken twee keer per week </a:t>
            </a:r>
            <a:r>
              <a:rPr lang="nl-NL" dirty="0" smtClean="0"/>
              <a:t>een moment te kiezen tot observatie. </a:t>
            </a:r>
          </a:p>
          <a:p>
            <a:pPr marL="0" indent="0">
              <a:buNone/>
            </a:pPr>
            <a:r>
              <a:rPr lang="nl-NL" dirty="0" smtClean="0"/>
              <a:t>Je </a:t>
            </a:r>
            <a:r>
              <a:rPr lang="nl-NL" dirty="0"/>
              <a:t>gaat die dagen ’s morgens ieder half uur 5 minuten observeren </a:t>
            </a:r>
            <a:r>
              <a:rPr lang="nl-NL" dirty="0" smtClean="0"/>
              <a:t>of de cliënt actief bezig is. </a:t>
            </a:r>
          </a:p>
          <a:p>
            <a:pPr marL="0" indent="0">
              <a:buNone/>
            </a:pPr>
            <a:r>
              <a:rPr lang="nl-NL" dirty="0" smtClean="0"/>
              <a:t>Je </a:t>
            </a:r>
            <a:r>
              <a:rPr lang="nl-NL" dirty="0"/>
              <a:t>observeert in dit geval met een interval tussen de observaties. </a:t>
            </a:r>
            <a:endParaRPr lang="nl-NL" dirty="0" smtClean="0"/>
          </a:p>
          <a:p>
            <a:pPr marL="0" indent="0">
              <a:buNone/>
            </a:pPr>
            <a:r>
              <a:rPr lang="nl-NL" dirty="0" smtClean="0"/>
              <a:t>(voor stage iets minder geschikt; aangezien je het beste twee verschillende dagen in de week kunt kiezen bijv. een maandag en donderdag. ) </a:t>
            </a:r>
            <a:endParaRPr lang="nl-NL" dirty="0"/>
          </a:p>
        </p:txBody>
      </p:sp>
    </p:spTree>
    <p:extLst>
      <p:ext uri="{BB962C8B-B14F-4D97-AF65-F5344CB8AC3E}">
        <p14:creationId xmlns:p14="http://schemas.microsoft.com/office/powerpoint/2010/main" val="2996376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Participerende observaties</a:t>
            </a:r>
            <a:endParaRPr lang="nl-NL" dirty="0"/>
          </a:p>
        </p:txBody>
      </p:sp>
      <p:sp>
        <p:nvSpPr>
          <p:cNvPr id="3" name="Tijdelijke aanduiding voor inhoud 2"/>
          <p:cNvSpPr>
            <a:spLocks noGrp="1"/>
          </p:cNvSpPr>
          <p:nvPr>
            <p:ph idx="1"/>
          </p:nvPr>
        </p:nvSpPr>
        <p:spPr>
          <a:xfrm>
            <a:off x="1069848" y="2121408"/>
            <a:ext cx="10058400" cy="1299125"/>
          </a:xfrm>
        </p:spPr>
        <p:txBody>
          <a:bodyPr>
            <a:normAutofit/>
          </a:bodyPr>
          <a:lstStyle/>
          <a:p>
            <a:r>
              <a:rPr lang="nl-NL" dirty="0" smtClean="0">
                <a:solidFill>
                  <a:srgbClr val="002060"/>
                </a:solidFill>
              </a:rPr>
              <a:t>Bij </a:t>
            </a:r>
            <a:r>
              <a:rPr lang="nl-NL" i="1" dirty="0">
                <a:solidFill>
                  <a:srgbClr val="002060"/>
                </a:solidFill>
              </a:rPr>
              <a:t>participerende observatie</a:t>
            </a:r>
            <a:r>
              <a:rPr lang="nl-NL" dirty="0">
                <a:solidFill>
                  <a:srgbClr val="002060"/>
                </a:solidFill>
              </a:rPr>
              <a:t> doet de professional zelf mee </a:t>
            </a:r>
            <a:r>
              <a:rPr lang="nl-NL" dirty="0" smtClean="0">
                <a:solidFill>
                  <a:srgbClr val="002060"/>
                </a:solidFill>
              </a:rPr>
              <a:t>met een activiteit. </a:t>
            </a:r>
            <a:r>
              <a:rPr lang="nl-NL" dirty="0">
                <a:solidFill>
                  <a:srgbClr val="002060"/>
                </a:solidFill>
              </a:rPr>
              <a:t>Door </a:t>
            </a:r>
            <a:r>
              <a:rPr lang="nl-NL" dirty="0" smtClean="0">
                <a:solidFill>
                  <a:srgbClr val="002060"/>
                </a:solidFill>
              </a:rPr>
              <a:t>bewust mee te doen, kun je als professional </a:t>
            </a:r>
            <a:r>
              <a:rPr lang="nl-NL" b="1" dirty="0">
                <a:solidFill>
                  <a:srgbClr val="002060"/>
                </a:solidFill>
              </a:rPr>
              <a:t>observeren</a:t>
            </a:r>
            <a:r>
              <a:rPr lang="nl-NL" dirty="0">
                <a:solidFill>
                  <a:srgbClr val="002060"/>
                </a:solidFill>
              </a:rPr>
              <a:t> hoe </a:t>
            </a:r>
            <a:r>
              <a:rPr lang="nl-NL" dirty="0" smtClean="0">
                <a:solidFill>
                  <a:srgbClr val="002060"/>
                </a:solidFill>
              </a:rPr>
              <a:t>een cliënt </a:t>
            </a:r>
            <a:r>
              <a:rPr lang="nl-NL" dirty="0">
                <a:solidFill>
                  <a:srgbClr val="002060"/>
                </a:solidFill>
              </a:rPr>
              <a:t>op die veranderingen reageert</a:t>
            </a:r>
            <a:r>
              <a:rPr lang="nl-NL" dirty="0" smtClean="0">
                <a:solidFill>
                  <a:srgbClr val="002060"/>
                </a:solidFill>
              </a:rPr>
              <a:t>. </a:t>
            </a:r>
            <a:endParaRPr lang="nl-NL" i="1" dirty="0">
              <a:solidFill>
                <a:srgbClr val="002060"/>
              </a:solidFill>
            </a:endParaRPr>
          </a:p>
        </p:txBody>
      </p:sp>
      <p:sp>
        <p:nvSpPr>
          <p:cNvPr id="4" name="Rechthoek 3"/>
          <p:cNvSpPr/>
          <p:nvPr/>
        </p:nvSpPr>
        <p:spPr>
          <a:xfrm>
            <a:off x="1196622" y="3790583"/>
            <a:ext cx="9223021" cy="1754326"/>
          </a:xfrm>
          <a:prstGeom prst="rect">
            <a:avLst/>
          </a:prstGeom>
        </p:spPr>
        <p:txBody>
          <a:bodyPr wrap="square">
            <a:spAutoFit/>
          </a:bodyPr>
          <a:lstStyle/>
          <a:p>
            <a:pPr>
              <a:spcAft>
                <a:spcPts val="0"/>
              </a:spcAft>
            </a:pPr>
            <a:r>
              <a:rPr lang="nl-NL" dirty="0" smtClean="0">
                <a:solidFill>
                  <a:srgbClr val="0070C0"/>
                </a:solidFill>
                <a:latin typeface="Arial" panose="020B0604020202020204" pitchFamily="34" charset="0"/>
                <a:ea typeface="Times New Roman" panose="02020603050405020304" pitchFamily="18" charset="0"/>
              </a:rPr>
              <a:t>Participerende 0bservaties </a:t>
            </a:r>
            <a:r>
              <a:rPr lang="nl-NL" dirty="0">
                <a:solidFill>
                  <a:srgbClr val="0070C0"/>
                </a:solidFill>
                <a:latin typeface="Arial" panose="020B0604020202020204" pitchFamily="34" charset="0"/>
                <a:ea typeface="Times New Roman" panose="02020603050405020304" pitchFamily="18" charset="0"/>
              </a:rPr>
              <a:t>vervullen twee functies. </a:t>
            </a:r>
            <a:endParaRPr lang="nl-NL" dirty="0" smtClean="0">
              <a:solidFill>
                <a:srgbClr val="0070C0"/>
              </a:solidFill>
              <a:latin typeface="Arial" panose="020B0604020202020204" pitchFamily="34" charset="0"/>
              <a:ea typeface="Times New Roman" panose="02020603050405020304" pitchFamily="18" charset="0"/>
            </a:endParaRPr>
          </a:p>
          <a:p>
            <a:pPr>
              <a:spcAft>
                <a:spcPts val="0"/>
              </a:spcAft>
            </a:pPr>
            <a:endParaRPr lang="nl-NL" dirty="0" smtClean="0">
              <a:solidFill>
                <a:srgbClr val="0070C0"/>
              </a:solidFill>
              <a:latin typeface="Arial" panose="020B0604020202020204" pitchFamily="34" charset="0"/>
              <a:ea typeface="Times New Roman" panose="02020603050405020304" pitchFamily="18" charset="0"/>
            </a:endParaRPr>
          </a:p>
          <a:p>
            <a:pPr>
              <a:spcAft>
                <a:spcPts val="0"/>
              </a:spcAft>
            </a:pPr>
            <a:r>
              <a:rPr lang="nl-NL" dirty="0" smtClean="0">
                <a:solidFill>
                  <a:srgbClr val="0070C0"/>
                </a:solidFill>
                <a:latin typeface="Arial" panose="020B0604020202020204" pitchFamily="34" charset="0"/>
                <a:ea typeface="Times New Roman" panose="02020603050405020304" pitchFamily="18" charset="0"/>
              </a:rPr>
              <a:t>1.Ze </a:t>
            </a:r>
            <a:r>
              <a:rPr lang="nl-NL" dirty="0">
                <a:solidFill>
                  <a:srgbClr val="0070C0"/>
                </a:solidFill>
                <a:latin typeface="Arial" panose="020B0604020202020204" pitchFamily="34" charset="0"/>
                <a:ea typeface="Times New Roman" panose="02020603050405020304" pitchFamily="18" charset="0"/>
              </a:rPr>
              <a:t>verschaffen aanknopingspunten om een goed aanbod </a:t>
            </a:r>
            <a:r>
              <a:rPr lang="nl-NL" dirty="0" smtClean="0">
                <a:solidFill>
                  <a:srgbClr val="0070C0"/>
                </a:solidFill>
                <a:latin typeface="Arial" panose="020B0604020202020204" pitchFamily="34" charset="0"/>
                <a:ea typeface="Times New Roman" panose="02020603050405020304" pitchFamily="18" charset="0"/>
              </a:rPr>
              <a:t>te ontwikkelen. (past de activiteit? Is er ontwikkeling? Zone van de naaste ontwikkeling)</a:t>
            </a:r>
          </a:p>
          <a:p>
            <a:pPr>
              <a:spcAft>
                <a:spcPts val="0"/>
              </a:spcAft>
            </a:pPr>
            <a:r>
              <a:rPr lang="nl-NL" dirty="0" smtClean="0">
                <a:solidFill>
                  <a:srgbClr val="0070C0"/>
                </a:solidFill>
                <a:latin typeface="Arial" panose="020B0604020202020204" pitchFamily="34" charset="0"/>
                <a:ea typeface="Times New Roman" panose="02020603050405020304" pitchFamily="18" charset="0"/>
              </a:rPr>
              <a:t>2.Gegevens kunnen gebruikt worden </a:t>
            </a:r>
            <a:r>
              <a:rPr lang="nl-NL" dirty="0">
                <a:solidFill>
                  <a:srgbClr val="0070C0"/>
                </a:solidFill>
                <a:latin typeface="Arial" panose="020B0604020202020204" pitchFamily="34" charset="0"/>
                <a:ea typeface="Times New Roman" panose="02020603050405020304" pitchFamily="18" charset="0"/>
              </a:rPr>
              <a:t>om op vaste momenten een stand van zaken op te maken in de ontwikkeling </a:t>
            </a:r>
            <a:r>
              <a:rPr lang="nl-NL" dirty="0" smtClean="0">
                <a:solidFill>
                  <a:srgbClr val="0070C0"/>
                </a:solidFill>
                <a:latin typeface="Arial" panose="020B0604020202020204" pitchFamily="34" charset="0"/>
                <a:ea typeface="Times New Roman" panose="02020603050405020304" pitchFamily="18" charset="0"/>
              </a:rPr>
              <a:t>van een cliënt. </a:t>
            </a:r>
            <a:endParaRPr lang="nl-NL"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514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SGG –schema ook wel ABC schema genoemd. </a:t>
            </a:r>
            <a:endParaRPr lang="nl-NL" dirty="0"/>
          </a:p>
        </p:txBody>
      </p:sp>
      <p:sp>
        <p:nvSpPr>
          <p:cNvPr id="3" name="Tijdelijke aanduiding voor inhoud 2"/>
          <p:cNvSpPr>
            <a:spLocks noGrp="1"/>
          </p:cNvSpPr>
          <p:nvPr>
            <p:ph idx="1"/>
          </p:nvPr>
        </p:nvSpPr>
        <p:spPr/>
        <p:txBody>
          <a:bodyPr/>
          <a:lstStyle/>
          <a:p>
            <a:pPr marL="0" indent="0">
              <a:buNone/>
            </a:pPr>
            <a:r>
              <a:rPr lang="nl-NL" dirty="0" smtClean="0"/>
              <a:t>Situatie  - Gedrag – Gevolg</a:t>
            </a:r>
          </a:p>
          <a:p>
            <a:pPr marL="0" indent="0">
              <a:buNone/>
            </a:pPr>
            <a:endParaRPr lang="nl-NL" dirty="0"/>
          </a:p>
          <a:p>
            <a:pPr marL="0" indent="0">
              <a:buNone/>
            </a:pPr>
            <a:r>
              <a:rPr lang="nl-NL" dirty="0"/>
              <a:t>• S= situatie • In welke situatie komt het gedrag voor (waar, bij wie, wanneer)? Wat gaat er aan het gedrag vooraf? </a:t>
            </a:r>
            <a:endParaRPr lang="nl-NL" dirty="0" smtClean="0"/>
          </a:p>
          <a:p>
            <a:pPr marL="0" indent="0">
              <a:buNone/>
            </a:pPr>
            <a:r>
              <a:rPr lang="nl-NL" dirty="0" smtClean="0"/>
              <a:t>• </a:t>
            </a:r>
            <a:r>
              <a:rPr lang="nl-NL" dirty="0"/>
              <a:t>G= gedrag • Wat doet het kind? Omschrijf in concreet gedrag! </a:t>
            </a:r>
            <a:endParaRPr lang="nl-NL" dirty="0" smtClean="0"/>
          </a:p>
          <a:p>
            <a:pPr marL="0" indent="0">
              <a:buNone/>
            </a:pPr>
            <a:r>
              <a:rPr lang="nl-NL" dirty="0" smtClean="0"/>
              <a:t>• </a:t>
            </a:r>
            <a:r>
              <a:rPr lang="nl-NL" dirty="0"/>
              <a:t>G= gevolgen • Hoe reageer je op het gedrag? Hoe reageren andere? Wat is de ‘winst</a:t>
            </a:r>
            <a:r>
              <a:rPr lang="nl-NL" dirty="0" smtClean="0"/>
              <a:t>’?</a:t>
            </a:r>
          </a:p>
          <a:p>
            <a:pPr marL="0" indent="0">
              <a:buNone/>
            </a:pP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706109573"/>
              </p:ext>
            </p:extLst>
          </p:nvPr>
        </p:nvGraphicFramePr>
        <p:xfrm>
          <a:off x="1162756" y="4969932"/>
          <a:ext cx="10103556" cy="1920240"/>
        </p:xfrm>
        <a:graphic>
          <a:graphicData uri="http://schemas.openxmlformats.org/drawingml/2006/table">
            <a:tbl>
              <a:tblPr firstRow="1" bandRow="1">
                <a:tableStyleId>{5C22544A-7EE6-4342-B048-85BDC9FD1C3A}</a:tableStyleId>
              </a:tblPr>
              <a:tblGrid>
                <a:gridCol w="3367852">
                  <a:extLst>
                    <a:ext uri="{9D8B030D-6E8A-4147-A177-3AD203B41FA5}">
                      <a16:colId xmlns:a16="http://schemas.microsoft.com/office/drawing/2014/main" val="2124496975"/>
                    </a:ext>
                  </a:extLst>
                </a:gridCol>
                <a:gridCol w="3367852">
                  <a:extLst>
                    <a:ext uri="{9D8B030D-6E8A-4147-A177-3AD203B41FA5}">
                      <a16:colId xmlns:a16="http://schemas.microsoft.com/office/drawing/2014/main" val="3566771138"/>
                    </a:ext>
                  </a:extLst>
                </a:gridCol>
                <a:gridCol w="3367852">
                  <a:extLst>
                    <a:ext uri="{9D8B030D-6E8A-4147-A177-3AD203B41FA5}">
                      <a16:colId xmlns:a16="http://schemas.microsoft.com/office/drawing/2014/main" val="3624204200"/>
                    </a:ext>
                  </a:extLst>
                </a:gridCol>
              </a:tblGrid>
              <a:tr h="0">
                <a:tc>
                  <a:txBody>
                    <a:bodyPr/>
                    <a:lstStyle/>
                    <a:p>
                      <a:r>
                        <a:rPr lang="nl-NL" dirty="0" smtClean="0"/>
                        <a:t>Situatie</a:t>
                      </a:r>
                      <a:endParaRPr lang="nl-NL" dirty="0"/>
                    </a:p>
                  </a:txBody>
                  <a:tcPr/>
                </a:tc>
                <a:tc>
                  <a:txBody>
                    <a:bodyPr/>
                    <a:lstStyle/>
                    <a:p>
                      <a:r>
                        <a:rPr lang="nl-NL" dirty="0" smtClean="0"/>
                        <a:t>gedrag</a:t>
                      </a:r>
                      <a:endParaRPr lang="nl-NL" dirty="0"/>
                    </a:p>
                  </a:txBody>
                  <a:tcPr/>
                </a:tc>
                <a:tc>
                  <a:txBody>
                    <a:bodyPr/>
                    <a:lstStyle/>
                    <a:p>
                      <a:r>
                        <a:rPr lang="nl-NL" dirty="0" smtClean="0"/>
                        <a:t>gevolg</a:t>
                      </a:r>
                      <a:endParaRPr lang="nl-NL" dirty="0"/>
                    </a:p>
                  </a:txBody>
                  <a:tcPr/>
                </a:tc>
                <a:extLst>
                  <a:ext uri="{0D108BD9-81ED-4DB2-BD59-A6C34878D82A}">
                    <a16:rowId xmlns:a16="http://schemas.microsoft.com/office/drawing/2014/main" val="236326838"/>
                  </a:ext>
                </a:extLst>
              </a:tr>
              <a:tr h="370840">
                <a:tc>
                  <a:txBody>
                    <a:bodyPr/>
                    <a:lstStyle/>
                    <a:p>
                      <a:r>
                        <a:rPr lang="nl-NL" dirty="0" smtClean="0"/>
                        <a:t>Lesley</a:t>
                      </a:r>
                      <a:r>
                        <a:rPr lang="nl-NL" baseline="0" dirty="0" smtClean="0"/>
                        <a:t> zit vooraan in de klas</a:t>
                      </a:r>
                      <a:endParaRPr lang="nl-NL" dirty="0"/>
                    </a:p>
                  </a:txBody>
                  <a:tcPr/>
                </a:tc>
                <a:tc>
                  <a:txBody>
                    <a:bodyPr/>
                    <a:lstStyle/>
                    <a:p>
                      <a:r>
                        <a:rPr lang="nl-NL" dirty="0" smtClean="0"/>
                        <a:t>Ze tekent</a:t>
                      </a:r>
                      <a:r>
                        <a:rPr lang="nl-NL" baseline="0" dirty="0" smtClean="0"/>
                        <a:t> in haar werkboek en hangt over de tafel</a:t>
                      </a:r>
                      <a:endParaRPr lang="nl-NL" dirty="0"/>
                    </a:p>
                  </a:txBody>
                  <a:tcPr/>
                </a:tc>
                <a:tc>
                  <a:txBody>
                    <a:bodyPr/>
                    <a:lstStyle/>
                    <a:p>
                      <a:r>
                        <a:rPr lang="nl-NL" dirty="0" smtClean="0"/>
                        <a:t>Ze</a:t>
                      </a:r>
                      <a:r>
                        <a:rPr lang="nl-NL" baseline="0" dirty="0" smtClean="0"/>
                        <a:t> kijkt niet naar de leerkracht die instructie geeft</a:t>
                      </a:r>
                      <a:endParaRPr lang="nl-NL" dirty="0"/>
                    </a:p>
                  </a:txBody>
                  <a:tcPr/>
                </a:tc>
                <a:extLst>
                  <a:ext uri="{0D108BD9-81ED-4DB2-BD59-A6C34878D82A}">
                    <a16:rowId xmlns:a16="http://schemas.microsoft.com/office/drawing/2014/main" val="2739191608"/>
                  </a:ext>
                </a:extLst>
              </a:tr>
              <a:tr h="370840">
                <a:tc>
                  <a:txBody>
                    <a:bodyPr/>
                    <a:lstStyle/>
                    <a:p>
                      <a:r>
                        <a:rPr lang="nl-NL" dirty="0" smtClean="0"/>
                        <a:t>De</a:t>
                      </a:r>
                      <a:r>
                        <a:rPr lang="nl-NL" baseline="0" dirty="0" smtClean="0"/>
                        <a:t> leerkracht geeft beurten</a:t>
                      </a:r>
                      <a:endParaRPr lang="nl-NL" dirty="0"/>
                    </a:p>
                  </a:txBody>
                  <a:tcPr/>
                </a:tc>
                <a:tc>
                  <a:txBody>
                    <a:bodyPr/>
                    <a:lstStyle/>
                    <a:p>
                      <a:r>
                        <a:rPr lang="nl-NL" dirty="0" smtClean="0"/>
                        <a:t>Lesley hangt</a:t>
                      </a:r>
                      <a:r>
                        <a:rPr lang="nl-NL" baseline="0" dirty="0" smtClean="0"/>
                        <a:t> over haar tafel en leunt op haar arm</a:t>
                      </a:r>
                      <a:endParaRPr lang="nl-NL" dirty="0"/>
                    </a:p>
                  </a:txBody>
                  <a:tcPr/>
                </a:tc>
                <a:tc>
                  <a:txBody>
                    <a:bodyPr/>
                    <a:lstStyle/>
                    <a:p>
                      <a:r>
                        <a:rPr lang="nl-NL" dirty="0" smtClean="0"/>
                        <a:t>Leerkracht</a:t>
                      </a:r>
                      <a:r>
                        <a:rPr lang="nl-NL" baseline="0" dirty="0" smtClean="0"/>
                        <a:t> reageert met boze stem als ze geen antwoord geeft. </a:t>
                      </a:r>
                      <a:endParaRPr lang="nl-NL" dirty="0"/>
                    </a:p>
                  </a:txBody>
                  <a:tcPr/>
                </a:tc>
                <a:extLst>
                  <a:ext uri="{0D108BD9-81ED-4DB2-BD59-A6C34878D82A}">
                    <a16:rowId xmlns:a16="http://schemas.microsoft.com/office/drawing/2014/main" val="3896073280"/>
                  </a:ext>
                </a:extLst>
              </a:tr>
            </a:tbl>
          </a:graphicData>
        </a:graphic>
      </p:graphicFrame>
    </p:spTree>
    <p:extLst>
      <p:ext uri="{BB962C8B-B14F-4D97-AF65-F5344CB8AC3E}">
        <p14:creationId xmlns:p14="http://schemas.microsoft.com/office/powerpoint/2010/main" val="206859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observeren</a:t>
            </a:r>
            <a:endParaRPr lang="nl-NL" dirty="0"/>
          </a:p>
        </p:txBody>
      </p:sp>
      <p:sp>
        <p:nvSpPr>
          <p:cNvPr id="3" name="Tijdelijke aanduiding voor inhoud 2"/>
          <p:cNvSpPr>
            <a:spLocks noGrp="1"/>
          </p:cNvSpPr>
          <p:nvPr>
            <p:ph idx="1"/>
          </p:nvPr>
        </p:nvSpPr>
        <p:spPr/>
        <p:txBody>
          <a:bodyPr/>
          <a:lstStyle/>
          <a:p>
            <a:r>
              <a:rPr lang="nl-NL" dirty="0"/>
              <a:t>Je wilt een probleem onderzoeken om een plan van aanpak te schrijven</a:t>
            </a:r>
          </a:p>
          <a:p>
            <a:r>
              <a:rPr lang="nl-NL" dirty="0"/>
              <a:t>Je wilt het effect van medicatie of van toegepaste gedragsregulatie meten</a:t>
            </a:r>
          </a:p>
          <a:p>
            <a:r>
              <a:rPr lang="nl-NL" dirty="0"/>
              <a:t>Ter voorbereiding op een overplaatsing</a:t>
            </a:r>
          </a:p>
        </p:txBody>
      </p:sp>
    </p:spTree>
    <p:extLst>
      <p:ext uri="{BB962C8B-B14F-4D97-AF65-F5344CB8AC3E}">
        <p14:creationId xmlns:p14="http://schemas.microsoft.com/office/powerpoint/2010/main" val="945356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a:t>
            </a:r>
            <a:endParaRPr lang="nl-NL" dirty="0"/>
          </a:p>
        </p:txBody>
      </p:sp>
      <p:sp>
        <p:nvSpPr>
          <p:cNvPr id="3" name="Tijdelijke aanduiding voor inhoud 2"/>
          <p:cNvSpPr>
            <a:spLocks noGrp="1"/>
          </p:cNvSpPr>
          <p:nvPr>
            <p:ph idx="1"/>
          </p:nvPr>
        </p:nvSpPr>
        <p:spPr/>
        <p:txBody>
          <a:bodyPr/>
          <a:lstStyle/>
          <a:p>
            <a:r>
              <a:rPr lang="nl-NL" dirty="0" smtClean="0">
                <a:hlinkClick r:id="rId2" action="ppaction://hlinkfile"/>
              </a:rPr>
              <a:t>Observatie vb.docx</a:t>
            </a:r>
            <a:endParaRPr lang="nl-NL" dirty="0" smtClean="0"/>
          </a:p>
          <a:p>
            <a:endParaRPr lang="nl-NL" dirty="0"/>
          </a:p>
        </p:txBody>
      </p:sp>
    </p:spTree>
    <p:extLst>
      <p:ext uri="{BB962C8B-B14F-4D97-AF65-F5344CB8AC3E}">
        <p14:creationId xmlns:p14="http://schemas.microsoft.com/office/powerpoint/2010/main" val="969998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observeren? </a:t>
            </a:r>
            <a:endParaRPr lang="nl-NL" dirty="0"/>
          </a:p>
        </p:txBody>
      </p:sp>
      <p:sp>
        <p:nvSpPr>
          <p:cNvPr id="3" name="Tijdelijke aanduiding voor inhoud 2"/>
          <p:cNvSpPr>
            <a:spLocks noGrp="1"/>
          </p:cNvSpPr>
          <p:nvPr>
            <p:ph idx="1"/>
          </p:nvPr>
        </p:nvSpPr>
        <p:spPr>
          <a:xfrm>
            <a:off x="1069848" y="1685109"/>
            <a:ext cx="10058400" cy="4602802"/>
          </a:xfrm>
        </p:spPr>
        <p:txBody>
          <a:bodyPr>
            <a:normAutofit/>
          </a:bodyPr>
          <a:lstStyle/>
          <a:p>
            <a:r>
              <a:rPr lang="nl-NL" b="1" dirty="0"/>
              <a:t>Planmatig handelen</a:t>
            </a:r>
            <a:endParaRPr lang="nl-NL" dirty="0"/>
          </a:p>
          <a:p>
            <a:pPr marL="0" indent="0">
              <a:buNone/>
            </a:pPr>
            <a:r>
              <a:rPr lang="nl-NL" dirty="0"/>
              <a:t>De essentie van observeren is dat gegevens worden verzameld </a:t>
            </a:r>
            <a:r>
              <a:rPr lang="nl-NL" dirty="0" smtClean="0"/>
              <a:t>zonder persoonlijke interpretaties! Hierdoor kun je planmatig handelen. </a:t>
            </a:r>
            <a:endParaRPr lang="nl-NL" dirty="0">
              <a:solidFill>
                <a:srgbClr val="002060"/>
              </a:solidFill>
            </a:endParaRPr>
          </a:p>
          <a:p>
            <a:pPr marL="0" indent="0">
              <a:spcAft>
                <a:spcPts val="0"/>
              </a:spcAft>
              <a:buNone/>
            </a:pPr>
            <a:r>
              <a:rPr lang="nl-NL" dirty="0" smtClean="0">
                <a:latin typeface="Arial" panose="020B0604020202020204" pitchFamily="34" charset="0"/>
                <a:ea typeface="Times New Roman" panose="02020603050405020304" pitchFamily="18" charset="0"/>
              </a:rPr>
              <a:t>Wat zijn interpretaties? </a:t>
            </a:r>
          </a:p>
          <a:p>
            <a:pPr marL="0" indent="0">
              <a:spcAft>
                <a:spcPts val="0"/>
              </a:spcAft>
              <a:buNone/>
            </a:pPr>
            <a:r>
              <a:rPr lang="nl-NL" dirty="0" smtClean="0">
                <a:latin typeface="Arial" panose="020B0604020202020204" pitchFamily="34" charset="0"/>
                <a:ea typeface="Times New Roman" panose="02020603050405020304" pitchFamily="18" charset="0"/>
              </a:rPr>
              <a:t>Wat is het verschil tussen objectief en subjectief ? </a:t>
            </a:r>
            <a:r>
              <a:rPr lang="nl-NL" dirty="0">
                <a:latin typeface="Arial" panose="020B0604020202020204" pitchFamily="34" charset="0"/>
                <a:ea typeface="Times New Roman" panose="02020603050405020304" pitchFamily="18" charset="0"/>
              </a:rPr>
              <a:t> </a:t>
            </a:r>
            <a:endParaRPr lang="nl-NL" dirty="0" smtClean="0">
              <a:latin typeface="Arial" panose="020B0604020202020204" pitchFamily="34" charset="0"/>
              <a:ea typeface="Times New Roman" panose="02020603050405020304" pitchFamily="18" charset="0"/>
            </a:endParaRPr>
          </a:p>
          <a:p>
            <a:pPr marL="0" indent="0">
              <a:spcAft>
                <a:spcPts val="0"/>
              </a:spcAft>
              <a:buNone/>
            </a:pPr>
            <a:endParaRPr lang="nl-NL" sz="3200" dirty="0">
              <a:latin typeface="Times New Roman" panose="02020603050405020304" pitchFamily="18" charset="0"/>
              <a:ea typeface="Times New Roman" panose="02020603050405020304" pitchFamily="18" charset="0"/>
            </a:endParaRPr>
          </a:p>
          <a:p>
            <a:pPr marL="0" indent="0">
              <a:spcAft>
                <a:spcPts val="0"/>
              </a:spcAft>
              <a:buNone/>
            </a:pPr>
            <a:r>
              <a:rPr lang="nl-NL" sz="1400" dirty="0" err="1">
                <a:latin typeface="Arial" panose="020B0604020202020204" pitchFamily="34" charset="0"/>
                <a:ea typeface="Times New Roman" panose="02020603050405020304" pitchFamily="18" charset="0"/>
              </a:rPr>
              <a:t>Janson</a:t>
            </a:r>
            <a:r>
              <a:rPr lang="nl-NL" sz="1400" dirty="0">
                <a:latin typeface="Arial" panose="020B0604020202020204" pitchFamily="34" charset="0"/>
                <a:ea typeface="Times New Roman" panose="02020603050405020304" pitchFamily="18" charset="0"/>
              </a:rPr>
              <a:t> en </a:t>
            </a:r>
            <a:r>
              <a:rPr lang="nl-NL" sz="1400" dirty="0" err="1">
                <a:latin typeface="Arial" panose="020B0604020202020204" pitchFamily="34" charset="0"/>
                <a:ea typeface="Times New Roman" panose="02020603050405020304" pitchFamily="18" charset="0"/>
              </a:rPr>
              <a:t>Memelink</a:t>
            </a:r>
            <a:r>
              <a:rPr lang="nl-NL" sz="1400" dirty="0">
                <a:latin typeface="Arial" panose="020B0604020202020204" pitchFamily="34" charset="0"/>
                <a:ea typeface="Times New Roman" panose="02020603050405020304" pitchFamily="18" charset="0"/>
              </a:rPr>
              <a:t> (2005) onderscheiden </a:t>
            </a:r>
            <a:r>
              <a:rPr lang="nl-NL" sz="1400" dirty="0" smtClean="0">
                <a:latin typeface="Arial" panose="020B0604020202020204" pitchFamily="34" charset="0"/>
                <a:ea typeface="Times New Roman" panose="02020603050405020304" pitchFamily="18" charset="0"/>
              </a:rPr>
              <a:t>vier stappen bij planmatig handelen: </a:t>
            </a:r>
          </a:p>
          <a:p>
            <a:pPr marL="0" indent="0">
              <a:spcAft>
                <a:spcPts val="0"/>
              </a:spcAft>
              <a:buNone/>
            </a:pPr>
            <a:r>
              <a:rPr lang="nl-NL" sz="1400" dirty="0" smtClean="0">
                <a:latin typeface="Arial" panose="020B0604020202020204" pitchFamily="34" charset="0"/>
                <a:ea typeface="Times New Roman" panose="02020603050405020304" pitchFamily="18" charset="0"/>
              </a:rPr>
              <a:t>1.Signaleren</a:t>
            </a:r>
          </a:p>
          <a:p>
            <a:pPr marL="0" indent="0">
              <a:spcAft>
                <a:spcPts val="0"/>
              </a:spcAft>
              <a:buNone/>
            </a:pPr>
            <a:r>
              <a:rPr lang="nl-NL" sz="1400" dirty="0" smtClean="0">
                <a:latin typeface="Arial" panose="020B0604020202020204" pitchFamily="34" charset="0"/>
                <a:ea typeface="Times New Roman" panose="02020603050405020304" pitchFamily="18" charset="0"/>
              </a:rPr>
              <a:t>2.Diagnosticeren </a:t>
            </a:r>
          </a:p>
          <a:p>
            <a:pPr marL="0" indent="0">
              <a:spcAft>
                <a:spcPts val="0"/>
              </a:spcAft>
              <a:buNone/>
            </a:pPr>
            <a:r>
              <a:rPr lang="nl-NL" sz="1400" dirty="0" smtClean="0">
                <a:latin typeface="Arial" panose="020B0604020202020204" pitchFamily="34" charset="0"/>
                <a:ea typeface="Times New Roman" panose="02020603050405020304" pitchFamily="18" charset="0"/>
              </a:rPr>
              <a:t>3.</a:t>
            </a:r>
            <a:r>
              <a:rPr lang="nl-NL" sz="1400" dirty="0">
                <a:latin typeface="Arial" panose="020B0604020202020204" pitchFamily="34" charset="0"/>
                <a:ea typeface="Times New Roman" panose="02020603050405020304" pitchFamily="18" charset="0"/>
              </a:rPr>
              <a:t>H</a:t>
            </a:r>
            <a:r>
              <a:rPr lang="nl-NL" sz="1400" dirty="0" smtClean="0">
                <a:latin typeface="Arial" panose="020B0604020202020204" pitchFamily="34" charset="0"/>
                <a:ea typeface="Times New Roman" panose="02020603050405020304" pitchFamily="18" charset="0"/>
              </a:rPr>
              <a:t>andelen </a:t>
            </a:r>
          </a:p>
          <a:p>
            <a:pPr marL="0" indent="0">
              <a:spcAft>
                <a:spcPts val="0"/>
              </a:spcAft>
              <a:buNone/>
            </a:pPr>
            <a:r>
              <a:rPr lang="nl-NL" sz="1400" dirty="0" smtClean="0">
                <a:latin typeface="Arial" panose="020B0604020202020204" pitchFamily="34" charset="0"/>
                <a:ea typeface="Times New Roman" panose="02020603050405020304" pitchFamily="18" charset="0"/>
              </a:rPr>
              <a:t>4.Evalueren</a:t>
            </a:r>
            <a:r>
              <a:rPr lang="nl-NL" sz="1400" dirty="0">
                <a:latin typeface="Arial" panose="020B0604020202020204" pitchFamily="34" charset="0"/>
                <a:ea typeface="Times New Roman" panose="02020603050405020304" pitchFamily="18" charset="0"/>
              </a:rPr>
              <a:t>. </a:t>
            </a:r>
            <a:endParaRPr lang="nl-NL" sz="1400" dirty="0" smtClean="0">
              <a:latin typeface="Arial" panose="020B0604020202020204" pitchFamily="34" charset="0"/>
              <a:ea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391247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484632"/>
            <a:ext cx="10058400" cy="975868"/>
          </a:xfrm>
        </p:spPr>
        <p:txBody>
          <a:bodyPr>
            <a:normAutofit/>
          </a:bodyPr>
          <a:lstStyle/>
          <a:p>
            <a:r>
              <a:rPr lang="nl-NL" sz="4000" dirty="0" smtClean="0"/>
              <a:t>Observeren zo echt mogelijk</a:t>
            </a:r>
            <a:endParaRPr lang="nl-NL" sz="4000" dirty="0"/>
          </a:p>
        </p:txBody>
      </p:sp>
      <p:sp>
        <p:nvSpPr>
          <p:cNvPr id="3" name="Tijdelijke aanduiding voor inhoud 2"/>
          <p:cNvSpPr>
            <a:spLocks noGrp="1"/>
          </p:cNvSpPr>
          <p:nvPr>
            <p:ph idx="1"/>
          </p:nvPr>
        </p:nvSpPr>
        <p:spPr>
          <a:xfrm>
            <a:off x="869471" y="1606393"/>
            <a:ext cx="10058400" cy="2777163"/>
          </a:xfrm>
        </p:spPr>
        <p:txBody>
          <a:bodyPr>
            <a:noAutofit/>
          </a:bodyPr>
          <a:lstStyle/>
          <a:p>
            <a:pPr marL="0" indent="0">
              <a:lnSpc>
                <a:spcPct val="115000"/>
              </a:lnSpc>
              <a:buNone/>
            </a:pPr>
            <a:r>
              <a:rPr lang="nl-NL" i="1" dirty="0" smtClean="0"/>
              <a:t>Kies het juiste moment. </a:t>
            </a:r>
          </a:p>
          <a:p>
            <a:pPr marL="0" indent="0">
              <a:lnSpc>
                <a:spcPct val="115000"/>
              </a:lnSpc>
              <a:buNone/>
            </a:pPr>
            <a:endParaRPr lang="nl-NL" i="1" dirty="0" smtClean="0"/>
          </a:p>
          <a:p>
            <a:pPr marL="0" indent="0">
              <a:lnSpc>
                <a:spcPct val="115000"/>
              </a:lnSpc>
              <a:buNone/>
            </a:pPr>
            <a:endParaRPr lang="nl-NL" i="1" dirty="0"/>
          </a:p>
          <a:p>
            <a:pPr marL="0" indent="0">
              <a:lnSpc>
                <a:spcPct val="115000"/>
              </a:lnSpc>
              <a:buNone/>
            </a:pPr>
            <a:endParaRPr lang="nl-NL" i="1" dirty="0" smtClean="0"/>
          </a:p>
          <a:p>
            <a:pPr marL="0" indent="0">
              <a:lnSpc>
                <a:spcPct val="115000"/>
              </a:lnSpc>
              <a:buNone/>
            </a:pPr>
            <a:endParaRPr lang="nl-NL" i="1" dirty="0"/>
          </a:p>
          <a:p>
            <a:pPr marL="0" indent="0">
              <a:lnSpc>
                <a:spcPct val="115000"/>
              </a:lnSpc>
              <a:buNone/>
            </a:pPr>
            <a:endParaRPr lang="nl-NL" i="1" dirty="0" smtClean="0"/>
          </a:p>
          <a:p>
            <a:pPr marL="0" indent="0">
              <a:lnSpc>
                <a:spcPct val="115000"/>
              </a:lnSpc>
              <a:buNone/>
            </a:pPr>
            <a:r>
              <a:rPr lang="nl-NL" i="1" dirty="0" smtClean="0"/>
              <a:t>Je moet de rust hebben. </a:t>
            </a:r>
          </a:p>
          <a:p>
            <a:pPr marL="0" indent="0">
              <a:lnSpc>
                <a:spcPct val="115000"/>
              </a:lnSpc>
              <a:buNone/>
            </a:pPr>
            <a:endParaRPr lang="nl-NL" dirty="0"/>
          </a:p>
          <a:p>
            <a:pPr marL="0" indent="0">
              <a:lnSpc>
                <a:spcPct val="115000"/>
              </a:lnSpc>
              <a:spcAft>
                <a:spcPts val="0"/>
              </a:spcAft>
              <a:buNone/>
            </a:pPr>
            <a:endParaRPr lang="nl-NL" sz="1800" dirty="0">
              <a:latin typeface="+mj-lt"/>
            </a:endParaRPr>
          </a:p>
        </p:txBody>
      </p:sp>
      <p:pic>
        <p:nvPicPr>
          <p:cNvPr id="5" name="Afbeelding 4"/>
          <p:cNvPicPr>
            <a:picLocks noChangeAspect="1"/>
          </p:cNvPicPr>
          <p:nvPr/>
        </p:nvPicPr>
        <p:blipFill>
          <a:blip r:embed="rId2"/>
          <a:stretch>
            <a:fillRect/>
          </a:stretch>
        </p:blipFill>
        <p:spPr>
          <a:xfrm>
            <a:off x="4323644" y="1460500"/>
            <a:ext cx="6604227" cy="3698367"/>
          </a:xfrm>
          <a:prstGeom prst="rect">
            <a:avLst/>
          </a:prstGeom>
        </p:spPr>
      </p:pic>
    </p:spTree>
    <p:extLst>
      <p:ext uri="{BB962C8B-B14F-4D97-AF65-F5344CB8AC3E}">
        <p14:creationId xmlns:p14="http://schemas.microsoft.com/office/powerpoint/2010/main" val="226329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normAutofit/>
          </a:bodyPr>
          <a:lstStyle/>
          <a:p>
            <a:r>
              <a:rPr lang="nl-NL" dirty="0" smtClean="0"/>
              <a:t>Vele verschillende modellen om te registreren en te observeren. </a:t>
            </a:r>
          </a:p>
          <a:p>
            <a:pPr marL="0" indent="0">
              <a:buNone/>
            </a:pPr>
            <a:endParaRPr lang="nl-NL" dirty="0"/>
          </a:p>
        </p:txBody>
      </p:sp>
      <p:sp>
        <p:nvSpPr>
          <p:cNvPr id="4" name="Tijdelijke aanduiding voor inhoud 3"/>
          <p:cNvSpPr>
            <a:spLocks noGrp="1"/>
          </p:cNvSpPr>
          <p:nvPr>
            <p:ph sz="half" idx="2"/>
          </p:nvPr>
        </p:nvSpPr>
        <p:spPr>
          <a:xfrm>
            <a:off x="1069848" y="3004456"/>
            <a:ext cx="9784080" cy="2811013"/>
          </a:xfrm>
        </p:spPr>
        <p:txBody>
          <a:bodyPr>
            <a:normAutofit/>
          </a:bodyPr>
          <a:lstStyle/>
          <a:p>
            <a:r>
              <a:rPr lang="nl-NL" b="1" dirty="0"/>
              <a:t>Handelingsgericht observeren</a:t>
            </a:r>
            <a:endParaRPr lang="nl-NL" dirty="0"/>
          </a:p>
          <a:p>
            <a:pPr marL="0" indent="0">
              <a:buNone/>
            </a:pPr>
            <a:r>
              <a:rPr lang="nl-NL" dirty="0">
                <a:solidFill>
                  <a:srgbClr val="002060"/>
                </a:solidFill>
              </a:rPr>
              <a:t>Observeren is een vorm van </a:t>
            </a:r>
            <a:r>
              <a:rPr lang="nl-NL" b="1" u="sng" dirty="0">
                <a:solidFill>
                  <a:srgbClr val="002060"/>
                </a:solidFill>
              </a:rPr>
              <a:t>bewust waarnemen </a:t>
            </a:r>
            <a:r>
              <a:rPr lang="nl-NL" dirty="0">
                <a:solidFill>
                  <a:srgbClr val="002060"/>
                </a:solidFill>
              </a:rPr>
              <a:t>waarbij je </a:t>
            </a:r>
            <a:r>
              <a:rPr lang="nl-NL" b="1" dirty="0">
                <a:solidFill>
                  <a:srgbClr val="002060"/>
                </a:solidFill>
              </a:rPr>
              <a:t>vooraf een doel </a:t>
            </a:r>
            <a:r>
              <a:rPr lang="nl-NL" dirty="0">
                <a:solidFill>
                  <a:srgbClr val="002060"/>
                </a:solidFill>
              </a:rPr>
              <a:t>vaststelt en een plan maakt voor de manier waarop je dat gaat doen. </a:t>
            </a:r>
            <a:endParaRPr lang="nl-NL" dirty="0" smtClean="0">
              <a:solidFill>
                <a:srgbClr val="002060"/>
              </a:solidFill>
            </a:endParaRPr>
          </a:p>
          <a:p>
            <a:pPr marL="0" indent="0">
              <a:buNone/>
            </a:pPr>
            <a:r>
              <a:rPr lang="nl-NL" dirty="0" smtClean="0">
                <a:solidFill>
                  <a:srgbClr val="002060"/>
                </a:solidFill>
              </a:rPr>
              <a:t>3 zaken die belangrijk zijn: </a:t>
            </a:r>
          </a:p>
          <a:p>
            <a:pPr marL="457200" indent="-457200">
              <a:buAutoNum type="arabicPeriod"/>
            </a:pPr>
            <a:r>
              <a:rPr lang="nl-NL" dirty="0" smtClean="0">
                <a:solidFill>
                  <a:srgbClr val="002060"/>
                </a:solidFill>
              </a:rPr>
              <a:t>Wat is de focus </a:t>
            </a:r>
            <a:r>
              <a:rPr lang="nl-NL" dirty="0">
                <a:solidFill>
                  <a:srgbClr val="002060"/>
                </a:solidFill>
              </a:rPr>
              <a:t>van de </a:t>
            </a:r>
            <a:r>
              <a:rPr lang="nl-NL" dirty="0" smtClean="0">
                <a:solidFill>
                  <a:srgbClr val="002060"/>
                </a:solidFill>
              </a:rPr>
              <a:t>observatie (welke </a:t>
            </a:r>
            <a:r>
              <a:rPr lang="nl-NL" dirty="0" err="1" smtClean="0">
                <a:solidFill>
                  <a:srgbClr val="002060"/>
                </a:solidFill>
              </a:rPr>
              <a:t>client</a:t>
            </a:r>
            <a:r>
              <a:rPr lang="nl-NL" dirty="0" smtClean="0">
                <a:solidFill>
                  <a:srgbClr val="002060"/>
                </a:solidFill>
              </a:rPr>
              <a:t> /welke situatie?), </a:t>
            </a:r>
          </a:p>
          <a:p>
            <a:pPr marL="457200" indent="-457200">
              <a:buAutoNum type="arabicPeriod"/>
            </a:pPr>
            <a:r>
              <a:rPr lang="nl-NL" dirty="0">
                <a:solidFill>
                  <a:srgbClr val="002060"/>
                </a:solidFill>
              </a:rPr>
              <a:t>W</a:t>
            </a:r>
            <a:r>
              <a:rPr lang="nl-NL" dirty="0" smtClean="0">
                <a:solidFill>
                  <a:srgbClr val="002060"/>
                </a:solidFill>
              </a:rPr>
              <a:t>anneer </a:t>
            </a:r>
            <a:r>
              <a:rPr lang="nl-NL" dirty="0">
                <a:solidFill>
                  <a:srgbClr val="002060"/>
                </a:solidFill>
              </a:rPr>
              <a:t>de observatie gaat plaatsvinden (geschikte momenten), </a:t>
            </a:r>
            <a:endParaRPr lang="nl-NL" dirty="0" smtClean="0">
              <a:solidFill>
                <a:srgbClr val="002060"/>
              </a:solidFill>
            </a:endParaRPr>
          </a:p>
          <a:p>
            <a:pPr marL="457200" indent="-457200">
              <a:buAutoNum type="arabicPeriod"/>
            </a:pPr>
            <a:r>
              <a:rPr lang="nl-NL" dirty="0">
                <a:solidFill>
                  <a:srgbClr val="002060"/>
                </a:solidFill>
              </a:rPr>
              <a:t>H</a:t>
            </a:r>
            <a:r>
              <a:rPr lang="nl-NL" dirty="0" smtClean="0">
                <a:solidFill>
                  <a:srgbClr val="002060"/>
                </a:solidFill>
              </a:rPr>
              <a:t>oe </a:t>
            </a:r>
            <a:r>
              <a:rPr lang="nl-NL" dirty="0">
                <a:solidFill>
                  <a:srgbClr val="002060"/>
                </a:solidFill>
              </a:rPr>
              <a:t>de observatie kan </a:t>
            </a:r>
            <a:r>
              <a:rPr lang="nl-NL" dirty="0" smtClean="0">
                <a:solidFill>
                  <a:srgbClr val="002060"/>
                </a:solidFill>
              </a:rPr>
              <a:t>plaatsvinden.</a:t>
            </a:r>
          </a:p>
          <a:p>
            <a:pPr marL="0" indent="0">
              <a:buNone/>
            </a:pPr>
            <a:endParaRPr lang="nl-NL" dirty="0"/>
          </a:p>
        </p:txBody>
      </p:sp>
      <p:sp>
        <p:nvSpPr>
          <p:cNvPr id="5" name="AutoShape 2" descr="Afbeeldingsresultaat voor dagschema kleu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dagschema kleut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Rectangle 2"/>
          <p:cNvSpPr>
            <a:spLocks noGrp="1" noChangeArrowheads="1"/>
          </p:cNvSpPr>
          <p:nvPr>
            <p:ph type="title"/>
          </p:nvPr>
        </p:nvSpPr>
        <p:spPr bwMode="auto">
          <a:xfrm>
            <a:off x="1069848" y="1058471"/>
            <a:ext cx="51551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1"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Volgen, observeren en registreren</a:t>
            </a:r>
            <a:endParaRPr kumimoji="0" lang="nl-NL" altLang="nl-NL" sz="2400" b="0" i="0" u="none" strike="noStrike" cap="none" normalizeH="0" baseline="0" dirty="0" smtClean="0">
              <a:ln>
                <a:noFill/>
              </a:ln>
              <a:solidFill>
                <a:srgbClr val="002060"/>
              </a:solidFill>
              <a:effectLst/>
              <a:latin typeface="Arial" panose="020B0604020202020204" pitchFamily="34" charset="0"/>
            </a:endParaRPr>
          </a:p>
        </p:txBody>
      </p:sp>
      <p:pic>
        <p:nvPicPr>
          <p:cNvPr id="10" name="Afbeelding 9"/>
          <p:cNvPicPr>
            <a:picLocks noChangeAspect="1"/>
          </p:cNvPicPr>
          <p:nvPr/>
        </p:nvPicPr>
        <p:blipFill>
          <a:blip r:embed="rId2"/>
          <a:stretch>
            <a:fillRect/>
          </a:stretch>
        </p:blipFill>
        <p:spPr>
          <a:xfrm>
            <a:off x="8476488" y="544406"/>
            <a:ext cx="2586848" cy="2586848"/>
          </a:xfrm>
          <a:prstGeom prst="rect">
            <a:avLst/>
          </a:prstGeom>
        </p:spPr>
      </p:pic>
    </p:spTree>
    <p:extLst>
      <p:ext uri="{BB962C8B-B14F-4D97-AF65-F5344CB8AC3E}">
        <p14:creationId xmlns:p14="http://schemas.microsoft.com/office/powerpoint/2010/main" val="305613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484632"/>
            <a:ext cx="10058400" cy="1052068"/>
          </a:xfrm>
        </p:spPr>
        <p:txBody>
          <a:bodyPr>
            <a:normAutofit/>
          </a:bodyPr>
          <a:lstStyle/>
          <a:p>
            <a:r>
              <a:rPr lang="nl-NL" b="1" dirty="0" smtClean="0"/>
              <a:t>Observeren is Objectief zijn!</a:t>
            </a:r>
            <a:endParaRPr lang="nl-NL" dirty="0"/>
          </a:p>
        </p:txBody>
      </p:sp>
      <p:sp>
        <p:nvSpPr>
          <p:cNvPr id="5" name="Rechthoek 4"/>
          <p:cNvSpPr/>
          <p:nvPr/>
        </p:nvSpPr>
        <p:spPr>
          <a:xfrm>
            <a:off x="4549648" y="1399739"/>
            <a:ext cx="3298952" cy="369332"/>
          </a:xfrm>
          <a:prstGeom prst="rect">
            <a:avLst/>
          </a:prstGeom>
        </p:spPr>
        <p:txBody>
          <a:bodyPr wrap="square">
            <a:spAutoFit/>
          </a:bodyPr>
          <a:lstStyle/>
          <a:p>
            <a:endParaRPr lang="nl-NL" dirty="0"/>
          </a:p>
        </p:txBody>
      </p:sp>
      <p:sp>
        <p:nvSpPr>
          <p:cNvPr id="6" name="Rechthoek 5"/>
          <p:cNvSpPr/>
          <p:nvPr/>
        </p:nvSpPr>
        <p:spPr>
          <a:xfrm>
            <a:off x="1069848" y="1962772"/>
            <a:ext cx="8480552" cy="3173671"/>
          </a:xfrm>
          <a:prstGeom prst="rect">
            <a:avLst/>
          </a:prstGeom>
        </p:spPr>
        <p:txBody>
          <a:bodyPr wrap="square">
            <a:spAutoFit/>
          </a:bodyPr>
          <a:lstStyle/>
          <a:p>
            <a:endParaRPr lang="nl-NL" dirty="0"/>
          </a:p>
        </p:txBody>
      </p:sp>
      <p:sp>
        <p:nvSpPr>
          <p:cNvPr id="4" name="Tekstvak 3"/>
          <p:cNvSpPr txBox="1"/>
          <p:nvPr/>
        </p:nvSpPr>
        <p:spPr>
          <a:xfrm>
            <a:off x="1069848" y="1825811"/>
            <a:ext cx="9665885" cy="646331"/>
          </a:xfrm>
          <a:prstGeom prst="rect">
            <a:avLst/>
          </a:prstGeom>
          <a:noFill/>
        </p:spPr>
        <p:txBody>
          <a:bodyPr wrap="square" rtlCol="0">
            <a:spAutoFit/>
          </a:bodyPr>
          <a:lstStyle/>
          <a:p>
            <a:r>
              <a:rPr lang="nl-NL" dirty="0"/>
              <a:t>Observeren is dus niet hetzelfde als even </a:t>
            </a:r>
            <a:r>
              <a:rPr lang="nl-NL" dirty="0" smtClean="0"/>
              <a:t>naar je werksituatie kijken. </a:t>
            </a:r>
          </a:p>
          <a:p>
            <a:r>
              <a:rPr lang="nl-NL" dirty="0" smtClean="0"/>
              <a:t>Observeren </a:t>
            </a:r>
            <a:r>
              <a:rPr lang="nl-NL" dirty="0"/>
              <a:t>is eigenlijk een manier van onderzoek doen</a:t>
            </a:r>
            <a:r>
              <a:rPr lang="nl-NL" dirty="0" smtClean="0"/>
              <a:t>:</a:t>
            </a:r>
            <a:endParaRPr lang="nl-NL" dirty="0"/>
          </a:p>
        </p:txBody>
      </p:sp>
      <p:pic>
        <p:nvPicPr>
          <p:cNvPr id="7" name="Afbeelding 6" descr="Fjällsport-efter stängningsdags: Händer mycket i sko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489" y="2684178"/>
            <a:ext cx="5262082" cy="3755811"/>
          </a:xfrm>
          <a:prstGeom prst="rect">
            <a:avLst/>
          </a:prstGeom>
        </p:spPr>
      </p:pic>
    </p:spTree>
    <p:extLst>
      <p:ext uri="{BB962C8B-B14F-4D97-AF65-F5344CB8AC3E}">
        <p14:creationId xmlns:p14="http://schemas.microsoft.com/office/powerpoint/2010/main" val="158461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Waarnemen en observeren</a:t>
            </a:r>
            <a:endParaRPr lang="nl-NL" dirty="0"/>
          </a:p>
        </p:txBody>
      </p:sp>
      <p:sp>
        <p:nvSpPr>
          <p:cNvPr id="3" name="Tijdelijke aanduiding voor inhoud 2"/>
          <p:cNvSpPr>
            <a:spLocks noGrp="1"/>
          </p:cNvSpPr>
          <p:nvPr>
            <p:ph sz="half" idx="1"/>
          </p:nvPr>
        </p:nvSpPr>
        <p:spPr/>
        <p:txBody>
          <a:bodyPr/>
          <a:lstStyle/>
          <a:p>
            <a:r>
              <a:rPr lang="nl-NL" dirty="0"/>
              <a:t>Waarnemen </a:t>
            </a:r>
            <a:endParaRPr lang="nl-NL" dirty="0" smtClean="0"/>
          </a:p>
          <a:p>
            <a:endParaRPr lang="nl-NL" dirty="0"/>
          </a:p>
          <a:p>
            <a:pPr marL="0" indent="0">
              <a:buNone/>
            </a:pPr>
            <a:r>
              <a:rPr lang="nl-NL" dirty="0" smtClean="0"/>
              <a:t>is </a:t>
            </a:r>
            <a:r>
              <a:rPr lang="nl-NL" dirty="0"/>
              <a:t>iets bij toeval opmerken met een van je zintuigen. Horen, zien, voelen, </a:t>
            </a:r>
            <a:r>
              <a:rPr lang="nl-NL" dirty="0" smtClean="0"/>
              <a:t>ruiken</a:t>
            </a:r>
            <a:endParaRPr lang="nl-NL" dirty="0"/>
          </a:p>
        </p:txBody>
      </p:sp>
      <p:sp>
        <p:nvSpPr>
          <p:cNvPr id="4" name="Tijdelijke aanduiding voor inhoud 3"/>
          <p:cNvSpPr>
            <a:spLocks noGrp="1"/>
          </p:cNvSpPr>
          <p:nvPr>
            <p:ph sz="half" idx="2"/>
          </p:nvPr>
        </p:nvSpPr>
        <p:spPr/>
        <p:txBody>
          <a:bodyPr/>
          <a:lstStyle/>
          <a:p>
            <a:r>
              <a:rPr lang="nl-NL" dirty="0"/>
              <a:t>. Observeren </a:t>
            </a:r>
            <a:endParaRPr lang="nl-NL" dirty="0" smtClean="0"/>
          </a:p>
          <a:p>
            <a:endParaRPr lang="nl-NL" dirty="0"/>
          </a:p>
          <a:p>
            <a:pPr marL="0" indent="0">
              <a:buNone/>
            </a:pPr>
            <a:r>
              <a:rPr lang="nl-NL" dirty="0" smtClean="0"/>
              <a:t>is </a:t>
            </a:r>
            <a:r>
              <a:rPr lang="nl-NL" dirty="0"/>
              <a:t>het bewust en systematisch met een vooropgesteld doel waarnemen van het gedrag van mens of die</a:t>
            </a:r>
          </a:p>
          <a:p>
            <a:endParaRPr lang="nl-NL" dirty="0"/>
          </a:p>
        </p:txBody>
      </p:sp>
    </p:spTree>
    <p:extLst>
      <p:ext uri="{BB962C8B-B14F-4D97-AF65-F5344CB8AC3E}">
        <p14:creationId xmlns:p14="http://schemas.microsoft.com/office/powerpoint/2010/main" val="33806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Gericht observeren geeft je een voorsprong in gesprekken</a:t>
            </a:r>
            <a:br>
              <a:rPr lang="nl-NL" dirty="0"/>
            </a:br>
            <a:endParaRPr lang="nl-NL" dirty="0"/>
          </a:p>
        </p:txBody>
      </p:sp>
      <p:sp>
        <p:nvSpPr>
          <p:cNvPr id="3" name="Rechthoek 2"/>
          <p:cNvSpPr/>
          <p:nvPr/>
        </p:nvSpPr>
        <p:spPr>
          <a:xfrm>
            <a:off x="1672046" y="2220687"/>
            <a:ext cx="7471954" cy="738664"/>
          </a:xfrm>
          <a:prstGeom prst="rect">
            <a:avLst/>
          </a:prstGeom>
        </p:spPr>
        <p:txBody>
          <a:bodyPr wrap="square">
            <a:spAutoFit/>
          </a:bodyPr>
          <a:lstStyle/>
          <a:p>
            <a:r>
              <a:rPr lang="nl-NL" sz="2400" dirty="0">
                <a:solidFill>
                  <a:srgbClr val="0070C0"/>
                </a:solidFill>
              </a:rPr>
              <a:t>50-93% </a:t>
            </a:r>
            <a:r>
              <a:rPr lang="nl-NL" dirty="0"/>
              <a:t>van onze boodschap wordt bepaald door wat wij non-verbaal uitstralen.</a:t>
            </a:r>
          </a:p>
        </p:txBody>
      </p:sp>
      <p:pic>
        <p:nvPicPr>
          <p:cNvPr id="4" name="Afbeelding 3"/>
          <p:cNvPicPr>
            <a:picLocks noChangeAspect="1"/>
          </p:cNvPicPr>
          <p:nvPr/>
        </p:nvPicPr>
        <p:blipFill>
          <a:blip r:embed="rId2"/>
          <a:stretch>
            <a:fillRect/>
          </a:stretch>
        </p:blipFill>
        <p:spPr>
          <a:xfrm>
            <a:off x="4570701" y="3086062"/>
            <a:ext cx="5317882" cy="2999831"/>
          </a:xfrm>
          <a:prstGeom prst="rect">
            <a:avLst/>
          </a:prstGeom>
        </p:spPr>
      </p:pic>
    </p:spTree>
    <p:extLst>
      <p:ext uri="{BB962C8B-B14F-4D97-AF65-F5344CB8AC3E}">
        <p14:creationId xmlns:p14="http://schemas.microsoft.com/office/powerpoint/2010/main" val="3333868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7BFD3266330D4988E5E0622F2D95C4" ma:contentTypeVersion="7" ma:contentTypeDescription="Een nieuw document maken." ma:contentTypeScope="" ma:versionID="ee7709e00dbe888c694eee3c73b20b0a">
  <xsd:schema xmlns:xsd="http://www.w3.org/2001/XMLSchema" xmlns:xs="http://www.w3.org/2001/XMLSchema" xmlns:p="http://schemas.microsoft.com/office/2006/metadata/properties" xmlns:ns2="d2b583b8-8e9b-4635-adb2-4a15ab2f1ebc" xmlns:ns3="8137e471-5ce8-444d-bed1-7f0ba312c282" targetNamespace="http://schemas.microsoft.com/office/2006/metadata/properties" ma:root="true" ma:fieldsID="3857581334a550088894636fcac6b2b1" ns2:_="" ns3:_="">
    <xsd:import namespace="d2b583b8-8e9b-4635-adb2-4a15ab2f1ebc"/>
    <xsd:import namespace="8137e471-5ce8-444d-bed1-7f0ba312c28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583b8-8e9b-4635-adb2-4a15ab2f1eb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137e471-5ce8-444d-bed1-7f0ba312c28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5AF2DD-9F40-49B7-AC9B-7E3E109920C5}">
  <ds:schemaRefs>
    <ds:schemaRef ds:uri="http://schemas.microsoft.com/sharepoint/v3/contenttype/forms"/>
  </ds:schemaRefs>
</ds:datastoreItem>
</file>

<file path=customXml/itemProps2.xml><?xml version="1.0" encoding="utf-8"?>
<ds:datastoreItem xmlns:ds="http://schemas.openxmlformats.org/officeDocument/2006/customXml" ds:itemID="{E5E9B978-B3E2-4A70-B65C-0F83ECF2E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583b8-8e9b-4635-adb2-4a15ab2f1ebc"/>
    <ds:schemaRef ds:uri="8137e471-5ce8-444d-bed1-7f0ba312c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29936D-782D-41E4-92E5-33DAA429BAB6}">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2b583b8-8e9b-4635-adb2-4a15ab2f1ebc"/>
    <ds:schemaRef ds:uri="http://purl.org/dc/terms/"/>
    <ds:schemaRef ds:uri="http://schemas.openxmlformats.org/package/2006/metadata/core-properties"/>
    <ds:schemaRef ds:uri="8137e471-5ce8-444d-bed1-7f0ba312c2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2032</TotalTime>
  <Words>1502</Words>
  <Application>Microsoft Office PowerPoint</Application>
  <PresentationFormat>Breedbeeld</PresentationFormat>
  <Paragraphs>182</Paragraphs>
  <Slides>30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Open Sans</vt:lpstr>
      <vt:lpstr>Rockwell</vt:lpstr>
      <vt:lpstr>Rockwell Condensed</vt:lpstr>
      <vt:lpstr>Times New Roman</vt:lpstr>
      <vt:lpstr>Wingdings</vt:lpstr>
      <vt:lpstr>Houttype</vt:lpstr>
      <vt:lpstr>observeren</vt:lpstr>
      <vt:lpstr>Doel van deze les</vt:lpstr>
      <vt:lpstr>Doel observeren</vt:lpstr>
      <vt:lpstr>Waarom observeren? </vt:lpstr>
      <vt:lpstr>Observeren zo echt mogelijk</vt:lpstr>
      <vt:lpstr>Volgen, observeren en registreren</vt:lpstr>
      <vt:lpstr>Observeren is Objectief zijn!</vt:lpstr>
      <vt:lpstr>Waarnemen en observeren</vt:lpstr>
      <vt:lpstr>Gericht observeren geeft je een voorsprong in gesprekken </vt:lpstr>
      <vt:lpstr>Optische illusies </vt:lpstr>
      <vt:lpstr>Emoties aflezen  </vt:lpstr>
      <vt:lpstr>Maar hoe zit dat bij speciale doelgroepen? </vt:lpstr>
      <vt:lpstr>Selectieve aandacht test</vt:lpstr>
      <vt:lpstr>Op je stage observeren </vt:lpstr>
      <vt:lpstr>Bewust en systematisch observeren</vt:lpstr>
      <vt:lpstr>Bewust en systematisch observeren gaat in bepaalde stappen</vt:lpstr>
      <vt:lpstr>observatiemethoden</vt:lpstr>
      <vt:lpstr>Observatie technieken</vt:lpstr>
      <vt:lpstr>Hulpmiddelen bij observeren</vt:lpstr>
      <vt:lpstr>Stappen bij observatieplan</vt:lpstr>
      <vt:lpstr>Observatie regels Neem jezelf niet als norm</vt:lpstr>
      <vt:lpstr>Valkuilen bij observatie</vt:lpstr>
      <vt:lpstr> Opdracht 1. Neem een foto van jezelf</vt:lpstr>
      <vt:lpstr>Opdracht 2. Casus</vt:lpstr>
      <vt:lpstr>Kwalitatief en kwantitatief</vt:lpstr>
      <vt:lpstr>Continue observatie   </vt:lpstr>
      <vt:lpstr>Intervalobservatie</vt:lpstr>
      <vt:lpstr>Participerende observaties</vt:lpstr>
      <vt:lpstr>SGG –schema ook wel ABC schema genoemd. </vt:lpstr>
      <vt:lpstr>voorbeeld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wo 6 september klas 1c</dc:title>
  <dc:creator>Janny Schinkel</dc:creator>
  <cp:lastModifiedBy>Janny Schinkel</cp:lastModifiedBy>
  <cp:revision>89</cp:revision>
  <cp:lastPrinted>2019-01-16T09:54:53Z</cp:lastPrinted>
  <dcterms:modified xsi:type="dcterms:W3CDTF">2019-01-16T12:18:43Z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0x010100697BFD3266330D4988E5E0622F2D95C4</vt:lpwstr>
  </property>
</Properties>
</file>